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45"/>
  </p:notesMasterIdLst>
  <p:handoutMasterIdLst>
    <p:handoutMasterId r:id="rId46"/>
  </p:handoutMasterIdLst>
  <p:sldIdLst>
    <p:sldId id="569" r:id="rId3"/>
    <p:sldId id="600" r:id="rId4"/>
    <p:sldId id="641" r:id="rId5"/>
    <p:sldId id="400" r:id="rId6"/>
    <p:sldId id="476" r:id="rId7"/>
    <p:sldId id="637" r:id="rId8"/>
    <p:sldId id="621" r:id="rId9"/>
    <p:sldId id="561" r:id="rId10"/>
    <p:sldId id="522" r:id="rId11"/>
    <p:sldId id="647" r:id="rId12"/>
    <p:sldId id="605" r:id="rId13"/>
    <p:sldId id="524" r:id="rId14"/>
    <p:sldId id="549" r:id="rId15"/>
    <p:sldId id="622" r:id="rId16"/>
    <p:sldId id="577" r:id="rId17"/>
    <p:sldId id="645" r:id="rId18"/>
    <p:sldId id="648" r:id="rId19"/>
    <p:sldId id="565" r:id="rId20"/>
    <p:sldId id="337" r:id="rId21"/>
    <p:sldId id="625" r:id="rId22"/>
    <p:sldId id="626" r:id="rId23"/>
    <p:sldId id="635" r:id="rId24"/>
    <p:sldId id="570" r:id="rId25"/>
    <p:sldId id="513" r:id="rId26"/>
    <p:sldId id="511" r:id="rId27"/>
    <p:sldId id="632" r:id="rId28"/>
    <p:sldId id="615" r:id="rId29"/>
    <p:sldId id="345" r:id="rId30"/>
    <p:sldId id="640" r:id="rId31"/>
    <p:sldId id="629" r:id="rId32"/>
    <p:sldId id="642" r:id="rId33"/>
    <p:sldId id="582" r:id="rId34"/>
    <p:sldId id="623" r:id="rId35"/>
    <p:sldId id="643" r:id="rId36"/>
    <p:sldId id="646" r:id="rId37"/>
    <p:sldId id="567" r:id="rId38"/>
    <p:sldId id="619" r:id="rId39"/>
    <p:sldId id="620" r:id="rId40"/>
    <p:sldId id="584" r:id="rId41"/>
    <p:sldId id="585" r:id="rId42"/>
    <p:sldId id="587" r:id="rId43"/>
    <p:sldId id="588" r:id="rId44"/>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5"/>
    <p:restoredTop sz="84803"/>
  </p:normalViewPr>
  <p:slideViewPr>
    <p:cSldViewPr snapToGrid="0" snapToObjects="1">
      <p:cViewPr varScale="1">
        <p:scale>
          <a:sx n="108" d="100"/>
          <a:sy n="108" d="100"/>
        </p:scale>
        <p:origin x="1320"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2025-10-13</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2025-10-13</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to new NBIS logo</a:t>
            </a:r>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n-lt"/>
              </a:rPr>
              <a:t>O</a:t>
            </a:r>
            <a:r>
              <a:rPr lang="en-SE" dirty="0">
                <a:latin typeface="+mn-lt"/>
              </a:rPr>
              <a:t>rganism, ploidy (diploid, polyploid, pooled…), sequencing depth, number of samples, aim of study, compute resources…</a:t>
            </a:r>
            <a:endParaRPr lang="en-SE" dirty="0"/>
          </a:p>
          <a:p>
            <a:pPr marL="0" marR="0" lvl="0" indent="0" algn="l" defTabSz="914400" rtl="0" eaLnBrk="1" fontAlgn="auto" latinLnBrk="0" hangingPunct="1">
              <a:lnSpc>
                <a:spcPct val="100000"/>
              </a:lnSpc>
              <a:spcBef>
                <a:spcPts val="0"/>
              </a:spcBef>
              <a:spcAft>
                <a:spcPts val="0"/>
              </a:spcAft>
              <a:buClrTx/>
              <a:buSzTx/>
              <a:buFontTx/>
              <a:buNone/>
              <a:tabLst/>
              <a:defRPr/>
            </a:pPr>
            <a:r>
              <a:rPr lang="en-SE" dirty="0"/>
              <a:t>In the lab we will use HaplotypeCaller which is a widely used tool, Optimised for detecting germline variants in diploid species (human)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DA3BA1A2-6287-9245-9FC9-020813467484}" type="slidenum">
              <a:rPr lang="en-SE" smtClean="0"/>
              <a:t>16</a:t>
            </a:fld>
            <a:endParaRPr lang="en-SE"/>
          </a:p>
        </p:txBody>
      </p:sp>
    </p:spTree>
    <p:extLst>
      <p:ext uri="{BB962C8B-B14F-4D97-AF65-F5344CB8AC3E}">
        <p14:creationId xmlns:p14="http://schemas.microsoft.com/office/powerpoint/2010/main" val="2419276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8598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An importand part of bioinformatics work is creating workflows, i.e. putting tools toge</a:t>
            </a:r>
            <a:r>
              <a:rPr lang="en-GB" dirty="0" err="1"/>
              <a:t>th</a:t>
            </a:r>
            <a:r>
              <a:rPr lang="en-SE" dirty="0"/>
              <a:t>er in the right order.</a:t>
            </a:r>
          </a:p>
        </p:txBody>
      </p:sp>
      <p:sp>
        <p:nvSpPr>
          <p:cNvPr id="4" name="Slide Number Placeholder 3"/>
          <p:cNvSpPr>
            <a:spLocks noGrp="1"/>
          </p:cNvSpPr>
          <p:nvPr>
            <p:ph type="sldNum" sz="quarter" idx="5"/>
          </p:nvPr>
        </p:nvSpPr>
        <p:spPr/>
        <p:txBody>
          <a:bodyPr/>
          <a:lstStyle/>
          <a:p>
            <a:fld id="{DA3BA1A2-6287-9245-9FC9-020813467484}" type="slidenum">
              <a:rPr lang="en-SE" smtClean="0"/>
              <a:t>18</a:t>
            </a:fld>
            <a:endParaRPr lang="en-SE"/>
          </a:p>
        </p:txBody>
      </p:sp>
    </p:spTree>
    <p:extLst>
      <p:ext uri="{BB962C8B-B14F-4D97-AF65-F5344CB8AC3E}">
        <p14:creationId xmlns:p14="http://schemas.microsoft.com/office/powerpoint/2010/main" val="351406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3BA1A2-6287-9245-9FC9-020813467484}" type="slidenum">
              <a:rPr lang="en-SE" smtClean="0"/>
              <a:t>30</a:t>
            </a:fld>
            <a:endParaRPr lang="en-SE"/>
          </a:p>
        </p:txBody>
      </p:sp>
    </p:spTree>
    <p:extLst>
      <p:ext uri="{BB962C8B-B14F-4D97-AF65-F5344CB8AC3E}">
        <p14:creationId xmlns:p14="http://schemas.microsoft.com/office/powerpoint/2010/main" val="755964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Add marking of duplicate reads (PCR and optical)</a:t>
            </a:r>
          </a:p>
          <a:p>
            <a:r>
              <a:rPr lang="en-SE" dirty="0"/>
              <a:t>Add variant calling in multiple samples and variant filtration</a:t>
            </a:r>
          </a:p>
        </p:txBody>
      </p:sp>
      <p:sp>
        <p:nvSpPr>
          <p:cNvPr id="4" name="Slide Number Placeholder 3"/>
          <p:cNvSpPr>
            <a:spLocks noGrp="1"/>
          </p:cNvSpPr>
          <p:nvPr>
            <p:ph type="sldNum" sz="quarter" idx="5"/>
          </p:nvPr>
        </p:nvSpPr>
        <p:spPr/>
        <p:txBody>
          <a:bodyPr/>
          <a:lstStyle/>
          <a:p>
            <a:fld id="{DA3BA1A2-6287-9245-9FC9-020813467484}" type="slidenum">
              <a:rPr lang="en-SE" smtClean="0"/>
              <a:t>31</a:t>
            </a:fld>
            <a:endParaRPr lang="en-SE"/>
          </a:p>
        </p:txBody>
      </p:sp>
    </p:spTree>
    <p:extLst>
      <p:ext uri="{BB962C8B-B14F-4D97-AF65-F5344CB8AC3E}">
        <p14:creationId xmlns:p14="http://schemas.microsoft.com/office/powerpoint/2010/main" val="1949593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209232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Day2 ?</a:t>
            </a:r>
          </a:p>
        </p:txBody>
      </p:sp>
      <p:sp>
        <p:nvSpPr>
          <p:cNvPr id="4" name="Slide Number Placeholder 3"/>
          <p:cNvSpPr>
            <a:spLocks noGrp="1"/>
          </p:cNvSpPr>
          <p:nvPr>
            <p:ph type="sldNum" sz="quarter" idx="5"/>
          </p:nvPr>
        </p:nvSpPr>
        <p:spPr/>
        <p:txBody>
          <a:bodyPr/>
          <a:lstStyle/>
          <a:p>
            <a:fld id="{DA3BA1A2-6287-9245-9FC9-020813467484}" type="slidenum">
              <a:rPr lang="en-SE" smtClean="0"/>
              <a:t>36</a:t>
            </a:fld>
            <a:endParaRPr lang="en-SE"/>
          </a:p>
        </p:txBody>
      </p:sp>
    </p:spTree>
    <p:extLst>
      <p:ext uri="{BB962C8B-B14F-4D97-AF65-F5344CB8AC3E}">
        <p14:creationId xmlns:p14="http://schemas.microsoft.com/office/powerpoint/2010/main" val="254229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They  no longer recommend indel realignment, as it is performed on the fly at the variant calling stage. It is good to note that this resource exists, as it is definitely something you should be looking at when running a different variant calling pipeline or when the bam files are needed for other purposes.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Alignment/mapping?.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2756134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Also covered in the ”Common file format” lecture earlier in the course</a:t>
            </a:r>
          </a:p>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3BA1A2-6287-9245-9FC9-020813467484}" type="slidenum">
              <a:rPr lang="en-SE" smtClean="0"/>
              <a:t>11</a:t>
            </a:fld>
            <a:endParaRPr lang="en-SE"/>
          </a:p>
        </p:txBody>
      </p:sp>
    </p:spTree>
    <p:extLst>
      <p:ext uri="{BB962C8B-B14F-4D97-AF65-F5344CB8AC3E}">
        <p14:creationId xmlns:p14="http://schemas.microsoft.com/office/powerpoint/2010/main" val="65783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897149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2025-10-13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2025-10-13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2025-10-13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2025-10-13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2025-10-13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2025-10-13</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2025-10-13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2025-10-13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2025-10-13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2025-10-13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2025-10-13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2025-10-13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2025-10-13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2025-10-13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2025-10-13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2025-10-13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2025-10-13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2025-10-13</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2025-10-13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2025-10-13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2025-10-13</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2025-10-13</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9" r:id="rId21"/>
    <p:sldLayoutId id="2147483940" r:id="rId22"/>
    <p:sldLayoutId id="2147483941" r:id="rId23"/>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2025-10-13</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 calling</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endParaRPr lang="en-GB" dirty="0"/>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EFDEBD-ADFE-E41D-BF15-CDC81B775DBF}"/>
              </a:ext>
            </a:extLst>
          </p:cNvPr>
          <p:cNvSpPr>
            <a:spLocks noGrp="1"/>
          </p:cNvSpPr>
          <p:nvPr>
            <p:ph type="dt" sz="half" idx="10"/>
          </p:nvPr>
        </p:nvSpPr>
        <p:spPr/>
        <p:txBody>
          <a:bodyPr/>
          <a:lstStyle/>
          <a:p>
            <a:fld id="{CDFC4D25-E039-42FB-9F83-88AA0D33893B}" type="datetime1">
              <a:rPr lang="sv-SE" smtClean="0"/>
              <a:t>2025-10-13</a:t>
            </a:fld>
            <a:endParaRPr lang="en-SE" dirty="0"/>
          </a:p>
        </p:txBody>
      </p:sp>
      <p:sp>
        <p:nvSpPr>
          <p:cNvPr id="4" name="Title 3">
            <a:extLst>
              <a:ext uri="{FF2B5EF4-FFF2-40B4-BE49-F238E27FC236}">
                <a16:creationId xmlns:a16="http://schemas.microsoft.com/office/drawing/2014/main" id="{F4DCFC45-0C86-A514-69C5-C252DB044DB4}"/>
              </a:ext>
            </a:extLst>
          </p:cNvPr>
          <p:cNvSpPr>
            <a:spLocks noGrp="1"/>
          </p:cNvSpPr>
          <p:nvPr>
            <p:ph type="title"/>
          </p:nvPr>
        </p:nvSpPr>
        <p:spPr/>
        <p:txBody>
          <a:bodyPr/>
          <a:lstStyle/>
          <a:p>
            <a:r>
              <a:rPr lang="en-SE" dirty="0"/>
              <a:t>Variants in genome viewer</a:t>
            </a:r>
          </a:p>
        </p:txBody>
      </p:sp>
      <p:pic>
        <p:nvPicPr>
          <p:cNvPr id="10" name="Content Placeholder 9">
            <a:extLst>
              <a:ext uri="{FF2B5EF4-FFF2-40B4-BE49-F238E27FC236}">
                <a16:creationId xmlns:a16="http://schemas.microsoft.com/office/drawing/2014/main" id="{92CF833D-CCD5-092C-471A-C5A2A3DF4D2E}"/>
              </a:ext>
            </a:extLst>
          </p:cNvPr>
          <p:cNvPicPr>
            <a:picLocks noGrp="1" noChangeAspect="1"/>
          </p:cNvPicPr>
          <p:nvPr>
            <p:ph idx="1"/>
          </p:nvPr>
        </p:nvPicPr>
        <p:blipFill>
          <a:blip r:embed="rId2"/>
          <a:stretch>
            <a:fillRect/>
          </a:stretch>
        </p:blipFill>
        <p:spPr>
          <a:xfrm>
            <a:off x="1107447" y="1408058"/>
            <a:ext cx="5808360" cy="2219893"/>
          </a:xfrm>
        </p:spPr>
      </p:pic>
      <p:pic>
        <p:nvPicPr>
          <p:cNvPr id="12" name="Picture 11">
            <a:extLst>
              <a:ext uri="{FF2B5EF4-FFF2-40B4-BE49-F238E27FC236}">
                <a16:creationId xmlns:a16="http://schemas.microsoft.com/office/drawing/2014/main" id="{0E431EB1-0B8A-6414-5A23-07841784AA4D}"/>
              </a:ext>
            </a:extLst>
          </p:cNvPr>
          <p:cNvPicPr>
            <a:picLocks noChangeAspect="1"/>
          </p:cNvPicPr>
          <p:nvPr/>
        </p:nvPicPr>
        <p:blipFill>
          <a:blip r:embed="rId3"/>
          <a:stretch>
            <a:fillRect/>
          </a:stretch>
        </p:blipFill>
        <p:spPr>
          <a:xfrm>
            <a:off x="3305325" y="3429000"/>
            <a:ext cx="7459132" cy="3331928"/>
          </a:xfrm>
          <a:prstGeom prst="rect">
            <a:avLst/>
          </a:prstGeom>
        </p:spPr>
      </p:pic>
    </p:spTree>
    <p:extLst>
      <p:ext uri="{BB962C8B-B14F-4D97-AF65-F5344CB8AC3E}">
        <p14:creationId xmlns:p14="http://schemas.microsoft.com/office/powerpoint/2010/main" val="111489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alternative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2221438" y="2497059"/>
            <a:ext cx="6982718" cy="450305"/>
          </a:xfrm>
          <a:prstGeom prst="rect">
            <a:avLst/>
          </a:prstGeom>
          <a:noFill/>
        </p:spPr>
        <p:txBody>
          <a:bodyPr wrap="none" lIns="80187" tIns="40095" rIns="80187" bIns="40095" rtlCol="0">
            <a:spAutoFit/>
          </a:bodyPr>
          <a:lstStyle/>
          <a:p>
            <a:r>
              <a:rPr lang="en-US" sz="2400" dirty="0">
                <a:latin typeface="Courier New"/>
                <a:cs typeface="Courier New"/>
              </a:rPr>
              <a:t>TATATCTTCCCCGCTAGCT</a:t>
            </a:r>
            <a:r>
              <a:rPr lang="en-US" sz="2400" dirty="0">
                <a:solidFill>
                  <a:srgbClr val="FF0000"/>
                </a:solidFill>
                <a:latin typeface="Courier New"/>
                <a:cs typeface="Courier New"/>
              </a:rPr>
              <a:t>C</a:t>
            </a:r>
            <a:r>
              <a:rPr lang="en-US" sz="2400" dirty="0">
                <a:latin typeface="Courier New"/>
                <a:cs typeface="Courier New"/>
              </a:rPr>
              <a:t>GCTAGCTACTTCAAAT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4977976" y="3052674"/>
            <a:ext cx="1843774" cy="461665"/>
          </a:xfrm>
          <a:prstGeom prst="rect">
            <a:avLst/>
          </a:prstGeom>
        </p:spPr>
        <p:txBody>
          <a:bodyPr wrap="none">
            <a:spAutoFit/>
          </a:bodyPr>
          <a:lstStyle/>
          <a:p>
            <a:r>
              <a:rPr lang="en-US" sz="2400" dirty="0">
                <a:solidFill>
                  <a:schemeClr val="bg1">
                    <a:lumMod val="75000"/>
                  </a:schemeClr>
                </a:solidFill>
                <a:latin typeface="Courier New"/>
                <a:cs typeface="Courier New"/>
              </a:rPr>
              <a:t>AGCT</a:t>
            </a:r>
            <a:r>
              <a:rPr lang="en-US" sz="2400" dirty="0">
                <a:solidFill>
                  <a:srgbClr val="FF0000"/>
                </a:solidFill>
                <a:latin typeface="Courier New"/>
                <a:cs typeface="Courier New"/>
              </a:rPr>
              <a:t>C</a:t>
            </a:r>
            <a:r>
              <a:rPr lang="en-US" sz="2400" dirty="0">
                <a:solidFill>
                  <a:schemeClr val="bg1">
                    <a:lumMod val="75000"/>
                  </a:schemeClr>
                </a:solidFill>
                <a:latin typeface="Courier New"/>
                <a:cs typeface="Courier New"/>
              </a:rPr>
              <a:t>GCTA</a:t>
            </a:r>
            <a:endParaRPr lang="en-GB" sz="2400" dirty="0">
              <a:solidFill>
                <a:schemeClr val="bg1">
                  <a:lumMod val="75000"/>
                </a:schemeClr>
              </a:solidFill>
            </a:endParaRPr>
          </a:p>
        </p:txBody>
      </p:sp>
      <p:sp>
        <p:nvSpPr>
          <p:cNvPr id="13" name="Rektangel 12">
            <a:extLst>
              <a:ext uri="{FF2B5EF4-FFF2-40B4-BE49-F238E27FC236}">
                <a16:creationId xmlns:a16="http://schemas.microsoft.com/office/drawing/2014/main" id="{1077148B-B461-9C4A-BA68-A5924127032A}"/>
              </a:ext>
            </a:extLst>
          </p:cNvPr>
          <p:cNvSpPr/>
          <p:nvPr/>
        </p:nvSpPr>
        <p:spPr>
          <a:xfrm>
            <a:off x="4977976" y="3672361"/>
            <a:ext cx="1843774" cy="461665"/>
          </a:xfrm>
          <a:prstGeom prst="rect">
            <a:avLst/>
          </a:prstGeom>
        </p:spPr>
        <p:txBody>
          <a:bodyPr wrap="none">
            <a:spAutoFit/>
          </a:bodyPr>
          <a:lstStyle/>
          <a:p>
            <a:r>
              <a:rPr lang="en-US" sz="2400" dirty="0">
                <a:solidFill>
                  <a:schemeClr val="bg1">
                    <a:lumMod val="75000"/>
                  </a:schemeClr>
                </a:solidFill>
                <a:latin typeface="Courier New"/>
                <a:cs typeface="Courier New"/>
              </a:rPr>
              <a:t>AGCT</a:t>
            </a:r>
            <a:r>
              <a:rPr lang="en-US" sz="2400" dirty="0">
                <a:solidFill>
                  <a:srgbClr val="FF0000"/>
                </a:solidFill>
                <a:latin typeface="Courier New"/>
                <a:cs typeface="Courier New"/>
              </a:rPr>
              <a:t>A</a:t>
            </a:r>
            <a:r>
              <a:rPr lang="en-US" sz="2400" dirty="0">
                <a:solidFill>
                  <a:schemeClr val="bg1">
                    <a:lumMod val="75000"/>
                  </a:schemeClr>
                </a:solidFill>
                <a:latin typeface="Courier New"/>
                <a:cs typeface="Courier New"/>
              </a:rPr>
              <a:t>GCTA</a:t>
            </a:r>
            <a:endParaRPr lang="en-GB" sz="2400" dirty="0">
              <a:solidFill>
                <a:schemeClr val="bg1">
                  <a:lumMod val="75000"/>
                </a:schemeClr>
              </a:solidFill>
            </a:endParaRPr>
          </a:p>
        </p:txBody>
      </p:sp>
      <p:sp>
        <p:nvSpPr>
          <p:cNvPr id="14" name="textruta 13">
            <a:extLst>
              <a:ext uri="{FF2B5EF4-FFF2-40B4-BE49-F238E27FC236}">
                <a16:creationId xmlns:a16="http://schemas.microsoft.com/office/drawing/2014/main" id="{2F0B0A0C-C9CA-0A4D-8D96-7A401F1DD0B2}"/>
              </a:ext>
            </a:extLst>
          </p:cNvPr>
          <p:cNvSpPr txBox="1"/>
          <p:nvPr/>
        </p:nvSpPr>
        <p:spPr>
          <a:xfrm>
            <a:off x="2331240" y="305267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291026" y="360144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2708434"/>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136234284       .       C       T       102.60  .       AC=1;AF=0.500;AN=2	GT:AD:DP	0/1:3,4:7</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175701" y="1641103"/>
            <a:ext cx="4575161" cy="4260145"/>
          </a:xfrm>
          <a:prstGeom prst="rect">
            <a:avLst/>
          </a:prstGeom>
        </p:spPr>
      </p:pic>
      <p:sp>
        <p:nvSpPr>
          <p:cNvPr id="2" name="Rektangel 8">
            <a:extLst>
              <a:ext uri="{FF2B5EF4-FFF2-40B4-BE49-F238E27FC236}">
                <a16:creationId xmlns:a16="http://schemas.microsoft.com/office/drawing/2014/main" id="{F61DD583-2612-3DD8-F72B-98E6E76DE9D9}"/>
              </a:ext>
            </a:extLst>
          </p:cNvPr>
          <p:cNvSpPr/>
          <p:nvPr/>
        </p:nvSpPr>
        <p:spPr>
          <a:xfrm>
            <a:off x="4673358" y="2841698"/>
            <a:ext cx="7250906" cy="1938992"/>
          </a:xfrm>
          <a:prstGeom prst="rect">
            <a:avLst/>
          </a:prstGeom>
        </p:spPr>
        <p:txBody>
          <a:bodyPr wrap="square">
            <a:spAutoFit/>
          </a:bodyPr>
          <a:lstStyle/>
          <a:p>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fileformat</a:t>
            </a:r>
            <a:r>
              <a:rPr lang="sv-SE" sz="800" dirty="0">
                <a:latin typeface="Courier New" panose="02070309020205020404" pitchFamily="49" charset="0"/>
                <a:cs typeface="Courier New" panose="02070309020205020404" pitchFamily="49" charset="0"/>
              </a:rPr>
              <a:t>=VCFv4.2</a:t>
            </a:r>
          </a:p>
          <a:p>
            <a:r>
              <a:rPr lang="sv-SE" sz="800" dirty="0">
                <a:latin typeface="Courier New" panose="02070309020205020404" pitchFamily="49" charset="0"/>
                <a:cs typeface="Courier New" panose="02070309020205020404" pitchFamily="49" charset="0"/>
              </a:rPr>
              <a:t>##FILTER=&lt;ID=</a:t>
            </a:r>
            <a:r>
              <a:rPr lang="sv-SE" sz="800" dirty="0" err="1">
                <a:latin typeface="Courier New" panose="02070309020205020404" pitchFamily="49" charset="0"/>
                <a:cs typeface="Courier New" panose="02070309020205020404" pitchFamily="49" charset="0"/>
              </a:rPr>
              <a:t>LowQual,Description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Low</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quality</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AD,Number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R,Type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Allelic</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depths</a:t>
            </a:r>
            <a:r>
              <a:rPr lang="sv-SE" sz="800" dirty="0">
                <a:latin typeface="Courier New" panose="02070309020205020404" pitchFamily="49" charset="0"/>
                <a:cs typeface="Courier New" panose="02070309020205020404" pitchFamily="49" charset="0"/>
              </a:rPr>
              <a:t> for the ref and alt </a:t>
            </a:r>
            <a:r>
              <a:rPr lang="sv-SE" sz="800" dirty="0" err="1">
                <a:latin typeface="Courier New" panose="02070309020205020404" pitchFamily="49" charset="0"/>
                <a:cs typeface="Courier New" panose="02070309020205020404" pitchFamily="49" charset="0"/>
              </a:rPr>
              <a:t>alleles</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DP,Number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Approximate</a:t>
            </a:r>
            <a:r>
              <a:rPr lang="sv-SE" sz="800" dirty="0">
                <a:latin typeface="Courier New" panose="02070309020205020404" pitchFamily="49" charset="0"/>
                <a:cs typeface="Courier New" panose="02070309020205020404" pitchFamily="49" charset="0"/>
              </a:rPr>
              <a:t> read </a:t>
            </a:r>
            <a:r>
              <a:rPr lang="sv-SE" sz="800" dirty="0" err="1">
                <a:latin typeface="Courier New" panose="02070309020205020404" pitchFamily="49" charset="0"/>
                <a:cs typeface="Courier New" panose="02070309020205020404" pitchFamily="49" charset="0"/>
              </a:rPr>
              <a:t>depth</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##FORMAT=&lt;ID=</a:t>
            </a:r>
            <a:r>
              <a:rPr lang="sv-SE" sz="800" dirty="0" err="1">
                <a:latin typeface="Courier New" panose="02070309020205020404" pitchFamily="49" charset="0"/>
                <a:cs typeface="Courier New" panose="02070309020205020404" pitchFamily="49" charset="0"/>
              </a:rPr>
              <a:t>GT,Number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String,Description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Genotype</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AC,Number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count</a:t>
            </a:r>
            <a:r>
              <a:rPr lang="sv-SE" sz="800" dirty="0">
                <a:latin typeface="Courier New" panose="02070309020205020404" pitchFamily="49" charset="0"/>
                <a:cs typeface="Courier New" panose="02070309020205020404" pitchFamily="49" charset="0"/>
              </a:rPr>
              <a:t> in </a:t>
            </a:r>
            <a:r>
              <a:rPr lang="sv-SE" sz="800" dirty="0" err="1">
                <a:latin typeface="Courier New" panose="02070309020205020404" pitchFamily="49" charset="0"/>
                <a:cs typeface="Courier New" panose="02070309020205020404" pitchFamily="49" charset="0"/>
              </a:rPr>
              <a:t>genotypes</a:t>
            </a:r>
            <a:r>
              <a:rPr lang="sv-SE" sz="800" dirty="0">
                <a:latin typeface="Courier New" panose="02070309020205020404" pitchFamily="49" charset="0"/>
                <a:cs typeface="Courier New" panose="02070309020205020404" pitchFamily="49" charset="0"/>
              </a:rPr>
              <a:t>, for </a:t>
            </a:r>
            <a:r>
              <a:rPr lang="sv-SE" sz="800" dirty="0" err="1">
                <a:latin typeface="Courier New" panose="02070309020205020404" pitchFamily="49" charset="0"/>
                <a:cs typeface="Courier New" panose="02070309020205020404" pitchFamily="49" charset="0"/>
              </a:rPr>
              <a:t>each</a:t>
            </a:r>
            <a:r>
              <a:rPr lang="sv-SE" sz="800" dirty="0">
                <a:latin typeface="Courier New" panose="02070309020205020404" pitchFamily="49" charset="0"/>
                <a:cs typeface="Courier New" panose="02070309020205020404" pitchFamily="49" charset="0"/>
              </a:rPr>
              <a:t> ALT </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AF,Number</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A,Type</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Float,Description</a:t>
            </a:r>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Frequency</a:t>
            </a:r>
            <a:r>
              <a:rPr lang="sv-SE" sz="800" dirty="0">
                <a:latin typeface="Courier New" panose="02070309020205020404" pitchFamily="49" charset="0"/>
                <a:cs typeface="Courier New" panose="02070309020205020404" pitchFamily="49" charset="0"/>
              </a:rPr>
              <a:t>, for </a:t>
            </a:r>
            <a:r>
              <a:rPr lang="sv-SE" sz="800" dirty="0" err="1">
                <a:latin typeface="Courier New" panose="02070309020205020404" pitchFamily="49" charset="0"/>
                <a:cs typeface="Courier New" panose="02070309020205020404" pitchFamily="49" charset="0"/>
              </a:rPr>
              <a:t>each</a:t>
            </a:r>
            <a:r>
              <a:rPr lang="sv-SE" sz="800" dirty="0">
                <a:latin typeface="Courier New" panose="02070309020205020404" pitchFamily="49" charset="0"/>
                <a:cs typeface="Courier New" panose="02070309020205020404" pitchFamily="49" charset="0"/>
              </a:rPr>
              <a:t> ALT </a:t>
            </a:r>
            <a:r>
              <a:rPr lang="sv-SE" sz="800" dirty="0" err="1">
                <a:latin typeface="Courier New" panose="02070309020205020404" pitchFamily="49" charset="0"/>
                <a:cs typeface="Courier New" panose="02070309020205020404" pitchFamily="49" charset="0"/>
              </a:rPr>
              <a:t>allele</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##INFO=&lt;ID=</a:t>
            </a:r>
            <a:r>
              <a:rPr lang="sv-SE" sz="800" dirty="0" err="1">
                <a:latin typeface="Courier New" panose="02070309020205020404" pitchFamily="49" charset="0"/>
                <a:cs typeface="Courier New" panose="02070309020205020404" pitchFamily="49" charset="0"/>
              </a:rPr>
              <a:t>AN,Number</a:t>
            </a:r>
            <a:r>
              <a:rPr lang="sv-SE" sz="800" dirty="0">
                <a:latin typeface="Courier New" panose="02070309020205020404" pitchFamily="49" charset="0"/>
                <a:cs typeface="Courier New" panose="02070309020205020404" pitchFamily="49" charset="0"/>
              </a:rPr>
              <a:t>=1,Type=</a:t>
            </a:r>
            <a:r>
              <a:rPr lang="sv-SE" sz="800" dirty="0" err="1">
                <a:latin typeface="Courier New" panose="02070309020205020404" pitchFamily="49" charset="0"/>
                <a:cs typeface="Courier New" panose="02070309020205020404" pitchFamily="49" charset="0"/>
              </a:rPr>
              <a:t>Integer,Description</a:t>
            </a:r>
            <a:r>
              <a:rPr lang="sv-SE" sz="800" dirty="0">
                <a:latin typeface="Courier New" panose="02070309020205020404" pitchFamily="49" charset="0"/>
                <a:cs typeface="Courier New" panose="02070309020205020404" pitchFamily="49" charset="0"/>
              </a:rPr>
              <a:t>="Total </a:t>
            </a:r>
            <a:r>
              <a:rPr lang="sv-SE" sz="800" dirty="0" err="1">
                <a:latin typeface="Courier New" panose="02070309020205020404" pitchFamily="49" charset="0"/>
                <a:cs typeface="Courier New" panose="02070309020205020404" pitchFamily="49" charset="0"/>
              </a:rPr>
              <a:t>number</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of</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alleles</a:t>
            </a:r>
            <a:r>
              <a:rPr lang="sv-SE" sz="800" dirty="0">
                <a:latin typeface="Courier New" panose="02070309020205020404" pitchFamily="49" charset="0"/>
                <a:cs typeface="Courier New" panose="02070309020205020404" pitchFamily="49" charset="0"/>
              </a:rPr>
              <a:t> in </a:t>
            </a:r>
            <a:r>
              <a:rPr lang="sv-SE" sz="800" dirty="0" err="1">
                <a:latin typeface="Courier New" panose="02070309020205020404" pitchFamily="49" charset="0"/>
                <a:cs typeface="Courier New" panose="02070309020205020404" pitchFamily="49" charset="0"/>
              </a:rPr>
              <a:t>called</a:t>
            </a:r>
            <a:r>
              <a:rPr lang="sv-SE" sz="800" dirty="0">
                <a:latin typeface="Courier New" panose="02070309020205020404" pitchFamily="49" charset="0"/>
                <a:cs typeface="Courier New" panose="02070309020205020404" pitchFamily="49" charset="0"/>
              </a:rPr>
              <a:t> </a:t>
            </a:r>
            <a:r>
              <a:rPr lang="sv-SE" sz="800" dirty="0" err="1">
                <a:latin typeface="Courier New" panose="02070309020205020404" pitchFamily="49" charset="0"/>
                <a:cs typeface="Courier New" panose="02070309020205020404" pitchFamily="49" charset="0"/>
              </a:rPr>
              <a:t>genotypes</a:t>
            </a:r>
            <a:r>
              <a:rPr lang="sv-SE" sz="800" dirty="0">
                <a:latin typeface="Courier New" panose="02070309020205020404" pitchFamily="49" charset="0"/>
                <a:cs typeface="Courier New" panose="02070309020205020404" pitchFamily="49" charset="0"/>
              </a:rPr>
              <a:t>"&gt;</a:t>
            </a:r>
          </a:p>
          <a:p>
            <a:r>
              <a:rPr lang="sv-SE" sz="800" dirty="0">
                <a:latin typeface="Courier New" panose="02070309020205020404" pitchFamily="49" charset="0"/>
                <a:cs typeface="Courier New" panose="02070309020205020404" pitchFamily="49" charset="0"/>
              </a:rPr>
              <a:t>##</a:t>
            </a:r>
            <a:r>
              <a:rPr lang="sv-SE" sz="800" dirty="0" err="1">
                <a:latin typeface="Courier New" panose="02070309020205020404" pitchFamily="49" charset="0"/>
                <a:cs typeface="Courier New" panose="02070309020205020404" pitchFamily="49" charset="0"/>
              </a:rPr>
              <a:t>contig</a:t>
            </a:r>
            <a:r>
              <a:rPr lang="sv-SE" sz="800" dirty="0">
                <a:latin typeface="Courier New" panose="02070309020205020404" pitchFamily="49" charset="0"/>
                <a:cs typeface="Courier New" panose="02070309020205020404" pitchFamily="49" charset="0"/>
              </a:rPr>
              <a:t>=&lt;ID=2,length=243199373&gt;</a:t>
            </a:r>
          </a:p>
          <a:p>
            <a:r>
              <a:rPr lang="sv-SE" sz="800" dirty="0">
                <a:latin typeface="Courier New" panose="02070309020205020404" pitchFamily="49" charset="0"/>
                <a:cs typeface="Courier New" panose="02070309020205020404" pitchFamily="49" charset="0"/>
              </a:rPr>
              <a:t>##source=</a:t>
            </a:r>
            <a:r>
              <a:rPr lang="sv-SE" sz="800" dirty="0" err="1">
                <a:latin typeface="Courier New" panose="02070309020205020404" pitchFamily="49" charset="0"/>
                <a:cs typeface="Courier New" panose="02070309020205020404" pitchFamily="49" charset="0"/>
              </a:rPr>
              <a:t>HaplotypeCaller</a:t>
            </a:r>
            <a:endParaRPr lang="sv-SE" sz="800" dirty="0">
              <a:latin typeface="Courier New" panose="02070309020205020404" pitchFamily="49" charset="0"/>
              <a:cs typeface="Courier New" panose="02070309020205020404" pitchFamily="49" charset="0"/>
            </a:endParaRPr>
          </a:p>
          <a:p>
            <a:r>
              <a:rPr lang="sv-SE" sz="800" dirty="0">
                <a:latin typeface="Courier New" panose="02070309020205020404" pitchFamily="49" charset="0"/>
                <a:cs typeface="Courier New" panose="02070309020205020404" pitchFamily="49" charset="0"/>
              </a:rPr>
              <a:t>#CHROM  POS     	ID      REF     ALT     QUAL    FILTER  	INFO    	FORMAT  	HG00097</a:t>
            </a:r>
          </a:p>
          <a:p>
            <a:r>
              <a:rPr lang="en-GB" sz="800" dirty="0">
                <a:latin typeface="Courier New" panose="02070309020205020404" pitchFamily="49" charset="0"/>
                <a:cs typeface="Courier New" panose="02070309020205020404" pitchFamily="49" charset="0"/>
              </a:rPr>
              <a:t>2       136220992       .       G       GT      30.64   .       AC=1;AF=0.500;AN=2	GT:AD:DP	0/1:3,2:5</a:t>
            </a:r>
          </a:p>
          <a:p>
            <a:r>
              <a:rPr lang="en-GB" sz="800" dirty="0">
                <a:latin typeface="Courier New" panose="02070309020205020404" pitchFamily="49" charset="0"/>
                <a:cs typeface="Courier New" panose="02070309020205020404" pitchFamily="49" charset="0"/>
              </a:rPr>
              <a:t>2       136226814       .       GAC     G       44.60   .       AC=1;AF=0.500;AN=2	GT:AD:DP	0/1:4,2:6</a:t>
            </a:r>
          </a:p>
          <a:p>
            <a:r>
              <a:rPr lang="en-GB" sz="800" dirty="0">
                <a:latin typeface="Courier New" panose="02070309020205020404" pitchFamily="49" charset="0"/>
                <a:cs typeface="Courier New" panose="02070309020205020404" pitchFamily="49" charset="0"/>
              </a:rPr>
              <a:t>2       136234279       .       C       T       102.60  .       AC=1;AF=0.500;AN=2	GT:AD:DP	0/1:3,4:7</a:t>
            </a:r>
          </a:p>
          <a:p>
            <a:r>
              <a:rPr lang="en-GB" sz="800" dirty="0">
                <a:latin typeface="Courier New" panose="02070309020205020404" pitchFamily="49" charset="0"/>
                <a:cs typeface="Courier New" panose="02070309020205020404" pitchFamily="49" charset="0"/>
              </a:rPr>
              <a:t>2       136234284       .       C       T       102.60  .       AC=1;AF=0.500;AN=2	GT:AD:DP	0/1:3,4:7</a:t>
            </a:r>
          </a:p>
        </p:txBody>
      </p:sp>
    </p:spTree>
    <p:extLst>
      <p:ext uri="{BB962C8B-B14F-4D97-AF65-F5344CB8AC3E}">
        <p14:creationId xmlns:p14="http://schemas.microsoft.com/office/powerpoint/2010/main" val="386752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Multi-sample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2862322"/>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GVCF Files</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437198" y="2167468"/>
            <a:ext cx="3774592" cy="2308324"/>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5F41D2-CAE1-86E8-68FF-DF7769DF39C0}"/>
              </a:ext>
            </a:extLst>
          </p:cNvPr>
          <p:cNvSpPr>
            <a:spLocks noGrp="1"/>
          </p:cNvSpPr>
          <p:nvPr>
            <p:ph idx="1"/>
          </p:nvPr>
        </p:nvSpPr>
        <p:spPr>
          <a:xfrm>
            <a:off x="1117534" y="1722737"/>
            <a:ext cx="10604665" cy="3011410"/>
          </a:xfrm>
        </p:spPr>
        <p:txBody>
          <a:bodyPr>
            <a:noAutofit/>
          </a:bodyPr>
          <a:lstStyle/>
          <a:p>
            <a:pPr marL="0" indent="0">
              <a:buNone/>
            </a:pPr>
            <a:r>
              <a:rPr lang="en-SE" sz="2400" b="1" dirty="0">
                <a:latin typeface="+mn-lt"/>
              </a:rPr>
              <a:t>Selection of tools</a:t>
            </a:r>
          </a:p>
          <a:p>
            <a:r>
              <a:rPr lang="en-SE" sz="2400" dirty="0">
                <a:latin typeface="+mn-lt"/>
              </a:rPr>
              <a:t>Germline variants</a:t>
            </a:r>
          </a:p>
          <a:p>
            <a:pPr lvl="1"/>
            <a:r>
              <a:rPr lang="en-SE" dirty="0">
                <a:latin typeface="+mn-lt"/>
              </a:rPr>
              <a:t>HaplotypeCaller, FreeBayes, BCFtools, DeepVariant</a:t>
            </a:r>
          </a:p>
          <a:p>
            <a:r>
              <a:rPr lang="en-SE" sz="2400" dirty="0">
                <a:latin typeface="+mn-lt"/>
              </a:rPr>
              <a:t>Somatic variants</a:t>
            </a:r>
          </a:p>
          <a:p>
            <a:pPr lvl="1"/>
            <a:r>
              <a:rPr lang="en-SE" dirty="0">
                <a:latin typeface="+mn-lt"/>
              </a:rPr>
              <a:t>Mutect2, Strelka2</a:t>
            </a:r>
          </a:p>
          <a:p>
            <a:pPr marL="457200" lvl="1" indent="0">
              <a:buNone/>
            </a:pPr>
            <a:endParaRPr lang="en-SE" dirty="0">
              <a:latin typeface="+mn-lt"/>
            </a:endParaRPr>
          </a:p>
          <a:p>
            <a:pPr marL="0" indent="0">
              <a:buNone/>
            </a:pPr>
            <a:r>
              <a:rPr lang="en-SE" sz="2400" b="1" dirty="0">
                <a:latin typeface="+mn-lt"/>
              </a:rPr>
              <a:t>Which tool should I use?</a:t>
            </a:r>
          </a:p>
          <a:p>
            <a:r>
              <a:rPr lang="en-SE" sz="2400" dirty="0">
                <a:latin typeface="+mn-lt"/>
              </a:rPr>
              <a:t>GATK HaplotypeCaller is used in the lab – commonly used for variant calling in human</a:t>
            </a:r>
          </a:p>
          <a:p>
            <a:r>
              <a:rPr lang="en-SE" sz="2400" dirty="0">
                <a:latin typeface="+mn-lt"/>
              </a:rPr>
              <a:t>Non-model organisms?</a:t>
            </a:r>
          </a:p>
        </p:txBody>
      </p:sp>
      <p:sp>
        <p:nvSpPr>
          <p:cNvPr id="3" name="Date Placeholder 2">
            <a:extLst>
              <a:ext uri="{FF2B5EF4-FFF2-40B4-BE49-F238E27FC236}">
                <a16:creationId xmlns:a16="http://schemas.microsoft.com/office/drawing/2014/main" id="{4D451030-0B86-1BDB-F604-99D125A09941}"/>
              </a:ext>
            </a:extLst>
          </p:cNvPr>
          <p:cNvSpPr>
            <a:spLocks noGrp="1"/>
          </p:cNvSpPr>
          <p:nvPr>
            <p:ph type="dt" sz="half" idx="10"/>
          </p:nvPr>
        </p:nvSpPr>
        <p:spPr/>
        <p:txBody>
          <a:bodyPr/>
          <a:lstStyle/>
          <a:p>
            <a:fld id="{CDFC4D25-E039-42FB-9F83-88AA0D33893B}" type="datetime1">
              <a:rPr lang="sv-SE" smtClean="0"/>
              <a:t>2025-10-13</a:t>
            </a:fld>
            <a:endParaRPr lang="en-SE" dirty="0"/>
          </a:p>
        </p:txBody>
      </p:sp>
      <p:sp>
        <p:nvSpPr>
          <p:cNvPr id="4" name="Title 3">
            <a:extLst>
              <a:ext uri="{FF2B5EF4-FFF2-40B4-BE49-F238E27FC236}">
                <a16:creationId xmlns:a16="http://schemas.microsoft.com/office/drawing/2014/main" id="{A5214272-F837-37F4-2E4E-3DA6EA93D404}"/>
              </a:ext>
            </a:extLst>
          </p:cNvPr>
          <p:cNvSpPr>
            <a:spLocks noGrp="1"/>
          </p:cNvSpPr>
          <p:nvPr>
            <p:ph type="title"/>
          </p:nvPr>
        </p:nvSpPr>
        <p:spPr/>
        <p:txBody>
          <a:bodyPr/>
          <a:lstStyle/>
          <a:p>
            <a:r>
              <a:rPr lang="en-SE" dirty="0"/>
              <a:t>Variant callers</a:t>
            </a:r>
          </a:p>
        </p:txBody>
      </p:sp>
      <p:sp>
        <p:nvSpPr>
          <p:cNvPr id="5" name="Content Placeholder 1">
            <a:extLst>
              <a:ext uri="{FF2B5EF4-FFF2-40B4-BE49-F238E27FC236}">
                <a16:creationId xmlns:a16="http://schemas.microsoft.com/office/drawing/2014/main" id="{0F9DC006-D4E7-AA86-F4EA-D11513413586}"/>
              </a:ext>
            </a:extLst>
          </p:cNvPr>
          <p:cNvSpPr txBox="1">
            <a:spLocks/>
          </p:cNvSpPr>
          <p:nvPr/>
        </p:nvSpPr>
        <p:spPr>
          <a:xfrm>
            <a:off x="6530775" y="1852969"/>
            <a:ext cx="3710651" cy="3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E" dirty="0">
              <a:latin typeface="+mn-lt"/>
            </a:endParaRPr>
          </a:p>
        </p:txBody>
      </p:sp>
    </p:spTree>
    <p:extLst>
      <p:ext uri="{BB962C8B-B14F-4D97-AF65-F5344CB8AC3E}">
        <p14:creationId xmlns:p14="http://schemas.microsoft.com/office/powerpoint/2010/main" val="147810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Variant filtration</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r>
              <a:rPr lang="en-GB" dirty="0">
                <a:latin typeface="+mn-lt"/>
              </a:rPr>
              <a:t>Variant calling with e.g. </a:t>
            </a:r>
            <a:r>
              <a:rPr lang="en-GB" dirty="0" err="1">
                <a:latin typeface="+mn-lt"/>
              </a:rPr>
              <a:t>HaplotypeCaller</a:t>
            </a:r>
            <a:r>
              <a:rPr lang="en-GB" dirty="0">
                <a:latin typeface="+mn-lt"/>
              </a:rPr>
              <a:t> is designed to be sensitive</a:t>
            </a:r>
          </a:p>
          <a:p>
            <a:r>
              <a:rPr lang="en-GB" dirty="0">
                <a:latin typeface="+mn-lt"/>
              </a:rPr>
              <a:t>Important to apply filters to limit false positives</a:t>
            </a:r>
          </a:p>
          <a:p>
            <a:r>
              <a:rPr lang="en-GB" dirty="0">
                <a:latin typeface="+mn-lt"/>
              </a:rPr>
              <a:t>Examples of filters on information in the VCF file </a:t>
            </a:r>
          </a:p>
          <a:p>
            <a:pPr lvl="1"/>
            <a:r>
              <a:rPr lang="en-US" dirty="0">
                <a:latin typeface="+mn-lt"/>
              </a:rPr>
              <a:t>QUAL &lt; 30.0</a:t>
            </a:r>
          </a:p>
          <a:p>
            <a:pPr lvl="1"/>
            <a:r>
              <a:rPr lang="en-US" dirty="0">
                <a:latin typeface="+mn-lt"/>
              </a:rPr>
              <a:t>Depth &lt; 10</a:t>
            </a:r>
          </a:p>
          <a:p>
            <a:r>
              <a:rPr lang="en-GB" dirty="0">
                <a:latin typeface="+mn-lt"/>
              </a:rPr>
              <a:t>VQSR is </a:t>
            </a:r>
            <a:r>
              <a:rPr lang="en-GB" dirty="0"/>
              <a:t>a filtering method based on machine learning</a:t>
            </a:r>
          </a:p>
          <a:p>
            <a:pPr lvl="1"/>
            <a:r>
              <a:rPr lang="en-GB" dirty="0">
                <a:latin typeface="+mn-lt"/>
              </a:rPr>
              <a:t>Recommended when there is a lot of data and</a:t>
            </a:r>
          </a:p>
          <a:p>
            <a:pPr lvl="1"/>
            <a:r>
              <a:rPr lang="en-GB" dirty="0">
                <a:latin typeface="+mn-lt"/>
              </a:rPr>
              <a:t>a list of known variants from the species</a:t>
            </a:r>
          </a:p>
        </p:txBody>
      </p:sp>
    </p:spTree>
    <p:extLst>
      <p:ext uri="{BB962C8B-B14F-4D97-AF65-F5344CB8AC3E}">
        <p14:creationId xmlns:p14="http://schemas.microsoft.com/office/powerpoint/2010/main" val="362754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Workflows</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4181343409"/>
              </p:ext>
            </p:extLst>
          </p:nvPr>
        </p:nvGraphicFramePr>
        <p:xfrm>
          <a:off x="3267891" y="1629650"/>
          <a:ext cx="5848350" cy="4857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1274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1912883" y="1928235"/>
            <a:ext cx="9764784" cy="4690162"/>
          </a:xfrm>
        </p:spPr>
        <p:txBody>
          <a:bodyPr/>
          <a:lstStyle/>
          <a:p>
            <a:pPr marL="457200" indent="-457200">
              <a:buAutoNum type="arabicPeriod"/>
              <a:defRPr sz="1800"/>
            </a:pPr>
            <a:r>
              <a:rPr lang="en-US" sz="2800" dirty="0">
                <a:latin typeface="+mn-lt"/>
              </a:rPr>
              <a:t>Create a new output file in each process</a:t>
            </a:r>
          </a:p>
          <a:p>
            <a:pPr lvl="1">
              <a:defRPr sz="1800"/>
            </a:pPr>
            <a:r>
              <a:rPr lang="en-US" dirty="0">
                <a:latin typeface="+mn-lt"/>
              </a:rPr>
              <a:t>Do not overwrite the input file</a:t>
            </a:r>
          </a:p>
          <a:p>
            <a:pPr marL="457200" indent="-457200">
              <a:buFont typeface="+mj-lt"/>
              <a:buAutoNum type="arabicPeriod"/>
              <a:defRPr sz="1800"/>
            </a:pPr>
            <a:endParaRPr lang="en-US" sz="2800" dirty="0">
              <a:latin typeface="+mn-lt"/>
            </a:endParaRPr>
          </a:p>
          <a:p>
            <a:pPr marL="457200" indent="-457200">
              <a:buFont typeface="+mj-lt"/>
              <a:buAutoNum type="arabicPeriod"/>
              <a:defRPr sz="1800"/>
            </a:pPr>
            <a:r>
              <a:rPr lang="en-US" sz="2800" dirty="0">
                <a:latin typeface="+mn-lt"/>
              </a:rPr>
              <a:t>Use informative file names</a:t>
            </a:r>
            <a:endParaRPr lang="sv-SE" dirty="0">
              <a:latin typeface="+mn-lt"/>
            </a:endParaRPr>
          </a:p>
          <a:p>
            <a:pPr lvl="1">
              <a:defRPr sz="1800"/>
            </a:pPr>
            <a:r>
              <a:rPr lang="sv-SE" dirty="0" err="1">
                <a:latin typeface="+mn-lt"/>
              </a:rPr>
              <a:t>Include</a:t>
            </a:r>
            <a:r>
              <a:rPr lang="sv-SE" dirty="0">
                <a:latin typeface="+mn-lt"/>
              </a:rPr>
              <a:t> information </a:t>
            </a:r>
            <a:r>
              <a:rPr lang="sv-SE" dirty="0" err="1">
                <a:latin typeface="+mn-lt"/>
              </a:rPr>
              <a:t>about</a:t>
            </a:r>
            <a:r>
              <a:rPr lang="sv-SE" dirty="0">
                <a:latin typeface="+mn-lt"/>
              </a:rPr>
              <a:t> the process + sample</a:t>
            </a:r>
          </a:p>
          <a:p>
            <a:pPr marL="457200" indent="-457200">
              <a:buFont typeface="+mj-lt"/>
              <a:buAutoNum type="arabicPeriod"/>
              <a:defRPr sz="1800"/>
            </a:pPr>
            <a:endParaRPr lang="sv-SE" dirty="0">
              <a:latin typeface="+mn-lt"/>
            </a:endParaRPr>
          </a:p>
          <a:p>
            <a:pPr marL="457200" indent="-457200">
              <a:buFont typeface="+mj-lt"/>
              <a:buAutoNum type="arabicPeriod"/>
              <a:defRPr sz="1800"/>
            </a:pPr>
            <a:r>
              <a:rPr lang="sv-SE" sz="2800" dirty="0">
                <a:latin typeface="+mn-lt"/>
              </a:rPr>
              <a:t>Correct name extension e.g. .bam, .vcf, ...</a:t>
            </a:r>
          </a:p>
          <a:p>
            <a:pPr marL="0" indent="0">
              <a:buNone/>
            </a:pPr>
            <a:endParaRPr lang="en-SE" dirty="0"/>
          </a:p>
        </p:txBody>
      </p:sp>
    </p:spTree>
    <p:extLst>
      <p:ext uri="{BB962C8B-B14F-4D97-AF65-F5344CB8AC3E}">
        <p14:creationId xmlns:p14="http://schemas.microsoft.com/office/powerpoint/2010/main" val="418836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5634638" y="1872341"/>
            <a:ext cx="5730343" cy="3630956"/>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9939979" y="4156290"/>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4" name="TextBox 3">
            <a:extLst>
              <a:ext uri="{FF2B5EF4-FFF2-40B4-BE49-F238E27FC236}">
                <a16:creationId xmlns:a16="http://schemas.microsoft.com/office/drawing/2014/main" id="{A21B5748-B4A7-9F3F-4776-E32642213FF7}"/>
              </a:ext>
            </a:extLst>
          </p:cNvPr>
          <p:cNvSpPr txBox="1"/>
          <p:nvPr/>
        </p:nvSpPr>
        <p:spPr>
          <a:xfrm>
            <a:off x="389463" y="1975126"/>
            <a:ext cx="4900994" cy="3416320"/>
          </a:xfrm>
          <a:prstGeom prst="rect">
            <a:avLst/>
          </a:prstGeom>
          <a:noFill/>
        </p:spPr>
        <p:txBody>
          <a:bodyPr wrap="square">
            <a:spAutoFit/>
          </a:bodyPr>
          <a:lstStyle/>
          <a:p>
            <a:r>
              <a:rPr lang="en-SE" sz="1800" b="1" dirty="0"/>
              <a:t>Genetic variation</a:t>
            </a:r>
          </a:p>
          <a:p>
            <a:r>
              <a:rPr lang="en-GB" dirty="0"/>
              <a:t>differences in DNA among individuals of the same species:</a:t>
            </a:r>
          </a:p>
          <a:p>
            <a:pPr marL="285750" indent="-285750">
              <a:buFont typeface="Arial" panose="020B0604020202020204" pitchFamily="34" charset="0"/>
              <a:buChar char="•"/>
            </a:pPr>
            <a:r>
              <a:rPr lang="en-GB" dirty="0"/>
              <a:t>Single nucleotide variants (SNVs)</a:t>
            </a:r>
          </a:p>
          <a:p>
            <a:pPr marL="285750" indent="-285750">
              <a:buFont typeface="Arial" panose="020B0604020202020204" pitchFamily="34" charset="0"/>
              <a:buChar char="•"/>
            </a:pPr>
            <a:r>
              <a:rPr lang="en-GB" dirty="0"/>
              <a:t>Small insertions and deletions (indels)</a:t>
            </a:r>
          </a:p>
          <a:p>
            <a:pPr marL="285750" indent="-285750">
              <a:buFont typeface="Arial" panose="020B0604020202020204" pitchFamily="34" charset="0"/>
              <a:buChar char="•"/>
            </a:pPr>
            <a:r>
              <a:rPr lang="en-GB" dirty="0"/>
              <a:t>Structural variants (SVs)</a:t>
            </a:r>
          </a:p>
          <a:p>
            <a:pPr marL="285750" indent="-285750">
              <a:buFont typeface="Arial" panose="020B0604020202020204" pitchFamily="34" charset="0"/>
              <a:buChar char="•"/>
            </a:pPr>
            <a:r>
              <a:rPr lang="en-GB" dirty="0"/>
              <a:t>Copy Number Variants (CNVs)</a:t>
            </a:r>
          </a:p>
          <a:p>
            <a:endParaRPr lang="en-SE" sz="1800" b="1" dirty="0"/>
          </a:p>
          <a:p>
            <a:endParaRPr lang="en-SE" sz="1800" b="1" dirty="0"/>
          </a:p>
          <a:p>
            <a:r>
              <a:rPr lang="en-SE" sz="1800" b="1" dirty="0"/>
              <a:t>Variant calling</a:t>
            </a:r>
            <a:endParaRPr lang="en-SE" b="1" dirty="0"/>
          </a:p>
          <a:p>
            <a:r>
              <a:rPr lang="en-SE" sz="1800" dirty="0"/>
              <a:t>Identify genetic variations compared with a reference sequence in NGS data </a:t>
            </a:r>
          </a:p>
        </p:txBody>
      </p:sp>
      <p:pic>
        <p:nvPicPr>
          <p:cNvPr id="6" name="Picture 2" descr="SNP">
            <a:extLst>
              <a:ext uri="{FF2B5EF4-FFF2-40B4-BE49-F238E27FC236}">
                <a16:creationId xmlns:a16="http://schemas.microsoft.com/office/drawing/2014/main" id="{9E1996D3-8B25-3FA7-A7EB-FA1464013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9740" y="4156290"/>
            <a:ext cx="1815114" cy="224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5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2673110-25B8-95F5-1E38-3C70D36E5EE0}"/>
              </a:ext>
            </a:extLst>
          </p:cNvPr>
          <p:cNvSpPr txBox="1"/>
          <p:nvPr/>
        </p:nvSpPr>
        <p:spPr>
          <a:xfrm>
            <a:off x="6892156" y="2041138"/>
            <a:ext cx="1818399" cy="369332"/>
          </a:xfrm>
          <a:prstGeom prst="rect">
            <a:avLst/>
          </a:prstGeom>
          <a:noFill/>
        </p:spPr>
        <p:txBody>
          <a:bodyPr wrap="square" rtlCol="0">
            <a:spAutoFit/>
          </a:bodyPr>
          <a:lstStyle/>
          <a:p>
            <a:r>
              <a:rPr lang="en-SE" dirty="0"/>
              <a:t>Reference.fasta</a:t>
            </a:r>
          </a:p>
        </p:txBody>
      </p:sp>
      <p:sp>
        <p:nvSpPr>
          <p:cNvPr id="4" name="Right Arrow 3">
            <a:extLst>
              <a:ext uri="{FF2B5EF4-FFF2-40B4-BE49-F238E27FC236}">
                <a16:creationId xmlns:a16="http://schemas.microsoft.com/office/drawing/2014/main" id="{302D7F5D-B169-AEAD-AE71-BA6EC6CF910C}"/>
              </a:ext>
            </a:extLst>
          </p:cNvPr>
          <p:cNvSpPr/>
          <p:nvPr/>
        </p:nvSpPr>
        <p:spPr>
          <a:xfrm rot="8274557">
            <a:off x="6936095" y="2572529"/>
            <a:ext cx="473524" cy="378551"/>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n>
                <a:solidFill>
                  <a:schemeClr val="accent1">
                    <a:lumMod val="60000"/>
                    <a:lumOff val="40000"/>
                  </a:schemeClr>
                </a:solidFill>
              </a:ln>
            </a:endParaRPr>
          </a:p>
        </p:txBody>
      </p:sp>
    </p:spTree>
    <p:extLst>
      <p:ext uri="{BB962C8B-B14F-4D97-AF65-F5344CB8AC3E}">
        <p14:creationId xmlns:p14="http://schemas.microsoft.com/office/powerpoint/2010/main" val="312146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Refined workflow: </a:t>
            </a:r>
            <a:br>
              <a:rPr lang="en-GB" sz="2800" dirty="0"/>
            </a:br>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671116" y="1584960"/>
            <a:ext cx="5600465" cy="2914862"/>
          </a:xfrm>
          <a:prstGeom prst="rect">
            <a:avLst/>
          </a:prstGeom>
        </p:spPr>
      </p:pic>
      <p:pic>
        <p:nvPicPr>
          <p:cNvPr id="4" name="Picture 3">
            <a:extLst>
              <a:ext uri="{FF2B5EF4-FFF2-40B4-BE49-F238E27FC236}">
                <a16:creationId xmlns:a16="http://schemas.microsoft.com/office/drawing/2014/main" id="{A56B1BA0-30A2-9EB4-5F97-88E7BAC8EE5A}"/>
              </a:ext>
            </a:extLst>
          </p:cNvPr>
          <p:cNvPicPr>
            <a:picLocks noChangeAspect="1"/>
          </p:cNvPicPr>
          <p:nvPr/>
        </p:nvPicPr>
        <p:blipFill>
          <a:blip r:embed="rId3"/>
          <a:stretch>
            <a:fillRect/>
          </a:stretch>
        </p:blipFill>
        <p:spPr>
          <a:xfrm>
            <a:off x="6599606" y="1377937"/>
            <a:ext cx="3308241" cy="5480063"/>
          </a:xfrm>
          <a:prstGeom prst="rect">
            <a:avLst/>
          </a:prstGeom>
        </p:spPr>
      </p:pic>
      <p:sp>
        <p:nvSpPr>
          <p:cNvPr id="5" name="Rubrik 2">
            <a:extLst>
              <a:ext uri="{FF2B5EF4-FFF2-40B4-BE49-F238E27FC236}">
                <a16:creationId xmlns:a16="http://schemas.microsoft.com/office/drawing/2014/main" id="{1AC36E0A-0AC7-599F-EDA8-3E142F804AF0}"/>
              </a:ext>
            </a:extLst>
          </p:cNvPr>
          <p:cNvSpPr>
            <a:spLocks noGrp="1"/>
          </p:cNvSpPr>
          <p:nvPr>
            <p:ph type="title"/>
          </p:nvPr>
        </p:nvSpPr>
        <p:spPr>
          <a:xfrm>
            <a:off x="2463282" y="365126"/>
            <a:ext cx="7913170" cy="830128"/>
          </a:xfrm>
        </p:spPr>
        <p:txBody>
          <a:bodyPr>
            <a:normAutofit fontScale="90000"/>
          </a:bodyPr>
          <a:lstStyle/>
          <a:p>
            <a:r>
              <a:rPr lang="en-GB" dirty="0" err="1"/>
              <a:t>Nf</a:t>
            </a:r>
            <a:r>
              <a:rPr lang="en-GB" dirty="0"/>
              <a:t>-core variant calling workflow: </a:t>
            </a:r>
            <a:r>
              <a:rPr lang="en-GB" dirty="0" err="1"/>
              <a:t>Sarek</a:t>
            </a:r>
            <a:endParaRPr lang="en-GB" dirty="0"/>
          </a:p>
        </p:txBody>
      </p:sp>
      <p:sp>
        <p:nvSpPr>
          <p:cNvPr id="7" name="TextBox 6">
            <a:extLst>
              <a:ext uri="{FF2B5EF4-FFF2-40B4-BE49-F238E27FC236}">
                <a16:creationId xmlns:a16="http://schemas.microsoft.com/office/drawing/2014/main" id="{CF27A28C-740F-F69B-1717-9180CF11CED2}"/>
              </a:ext>
            </a:extLst>
          </p:cNvPr>
          <p:cNvSpPr txBox="1"/>
          <p:nvPr/>
        </p:nvSpPr>
        <p:spPr>
          <a:xfrm>
            <a:off x="809161" y="6308208"/>
            <a:ext cx="3308241" cy="369332"/>
          </a:xfrm>
          <a:prstGeom prst="rect">
            <a:avLst/>
          </a:prstGeom>
          <a:noFill/>
        </p:spPr>
        <p:txBody>
          <a:bodyPr wrap="square">
            <a:spAutoFit/>
          </a:bodyPr>
          <a:lstStyle/>
          <a:p>
            <a:r>
              <a:rPr lang="en-SE" dirty="0"/>
              <a:t>https://nf-co.re/sarek/3.4.2/</a:t>
            </a:r>
          </a:p>
        </p:txBody>
      </p:sp>
    </p:spTree>
    <p:extLst>
      <p:ext uri="{BB962C8B-B14F-4D97-AF65-F5344CB8AC3E}">
        <p14:creationId xmlns:p14="http://schemas.microsoft.com/office/powerpoint/2010/main" val="3367320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87236" y="2171700"/>
            <a:ext cx="9722427" cy="3787054"/>
          </a:xfrm>
        </p:spPr>
        <p:txBody>
          <a:bodyPr>
            <a:normAutofit/>
          </a:bodyPr>
          <a:lstStyle/>
          <a:p>
            <a:pPr>
              <a:buFont typeface="Wingdings" charset="2"/>
              <a:buChar char="§"/>
            </a:pPr>
            <a:r>
              <a:rPr lang="en-US" dirty="0">
                <a:latin typeface="+mn-lt"/>
              </a:rPr>
              <a:t>Part1: Basic variant calling for one sample</a:t>
            </a:r>
          </a:p>
          <a:p>
            <a:pPr>
              <a:buFont typeface="Wingdings" charset="2"/>
              <a:buChar char="§"/>
            </a:pPr>
            <a:r>
              <a:rPr lang="en-US" dirty="0">
                <a:latin typeface="+mn-lt"/>
              </a:rPr>
              <a:t>Part2: Variant calling in cohort (multiple samples)</a:t>
            </a:r>
          </a:p>
          <a:p>
            <a:pPr>
              <a:buFont typeface="Wingdings" charset="2"/>
              <a:buChar char="§"/>
            </a:pPr>
            <a:r>
              <a:rPr lang="en-US" dirty="0">
                <a:latin typeface="+mn-lt"/>
              </a:rPr>
              <a:t>Part3: Use bash script</a:t>
            </a:r>
          </a:p>
          <a:p>
            <a:pPr>
              <a:buFont typeface="Wingdings" charset="2"/>
              <a:buChar char="§"/>
            </a:pPr>
            <a:r>
              <a:rPr lang="en-US" dirty="0">
                <a:latin typeface="+mn-lt"/>
              </a:rPr>
              <a:t>Extra material (part4): GATK’s Best practices</a:t>
            </a:r>
          </a:p>
        </p:txBody>
      </p:sp>
      <p:sp>
        <p:nvSpPr>
          <p:cNvPr id="3" name="Title 2"/>
          <p:cNvSpPr>
            <a:spLocks noGrp="1"/>
          </p:cNvSpPr>
          <p:nvPr>
            <p:ph type="title"/>
          </p:nvPr>
        </p:nvSpPr>
        <p:spPr/>
        <p:txBody>
          <a:bodyPr>
            <a:normAutofit/>
          </a:bodyPr>
          <a:lstStyle/>
          <a:p>
            <a:r>
              <a:rPr lang="en-US" dirty="0"/>
              <a:t>Overview of lab</a:t>
            </a:r>
          </a:p>
        </p:txBody>
      </p:sp>
    </p:spTree>
    <p:extLst>
      <p:ext uri="{BB962C8B-B14F-4D97-AF65-F5344CB8AC3E}">
        <p14:creationId xmlns:p14="http://schemas.microsoft.com/office/powerpoint/2010/main" val="113687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5194378" y="2259449"/>
            <a:ext cx="5872900" cy="2339102"/>
          </a:xfrm>
          <a:prstGeom prst="rect">
            <a:avLst/>
          </a:prstGeom>
          <a:noFill/>
        </p:spPr>
        <p:txBody>
          <a:bodyPr wrap="square" rtlCol="0">
            <a:spAutoFit/>
          </a:bodyPr>
          <a:lstStyle/>
          <a:p>
            <a:pPr marL="342900" indent="-342900">
              <a:buFont typeface="Arial" panose="020B0604020202020204" pitchFamily="34" charset="0"/>
              <a:buChar char="•"/>
            </a:pPr>
            <a:r>
              <a:rPr lang="en-GB" sz="2400" dirty="0"/>
              <a:t>3 samples (from 1000 genomes)</a:t>
            </a:r>
          </a:p>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1600" dirty="0"/>
              <a:t>About the samples: </a:t>
            </a:r>
          </a:p>
          <a:p>
            <a:r>
              <a:rPr lang="en-GB" sz="1600" dirty="0"/>
              <a:t>https://</a:t>
            </a:r>
            <a:r>
              <a:rPr lang="en-GB" sz="1600" dirty="0" err="1"/>
              <a:t>www.internationalgenome.org</a:t>
            </a:r>
            <a:r>
              <a:rPr lang="en-GB" sz="16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normAutofit/>
          </a:bodyPr>
          <a:lstStyle/>
          <a:p>
            <a:r>
              <a:rPr lang="en-GB" sz="2800" dirty="0"/>
              <a:t>Part1: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982320" cy="369332"/>
          </a:xfrm>
          <a:prstGeom prst="rect">
            <a:avLst/>
          </a:prstGeom>
          <a:noFill/>
        </p:spPr>
        <p:txBody>
          <a:bodyPr wrap="none" rtlCol="0">
            <a:spAutoFit/>
          </a:bodyPr>
          <a:lstStyle/>
          <a:p>
            <a:r>
              <a:rPr lang="en-US" dirty="0"/>
              <a:t>BAM file</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887935" cy="369332"/>
          </a:xfrm>
          <a:prstGeom prst="rect">
            <a:avLst/>
          </a:prstGeom>
          <a:noFill/>
        </p:spPr>
        <p:txBody>
          <a:bodyPr wrap="none" rtlCol="0">
            <a:spAutoFit/>
          </a:bodyPr>
          <a:lstStyle/>
          <a:p>
            <a:r>
              <a:rPr lang="en-US" dirty="0"/>
              <a:t>VCF file</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FE650451-1CF3-1711-115A-F3EB54AF5630}"/>
              </a:ext>
            </a:extLst>
          </p:cNvPr>
          <p:cNvSpPr txBox="1"/>
          <p:nvPr/>
        </p:nvSpPr>
        <p:spPr>
          <a:xfrm>
            <a:off x="2719483" y="2861953"/>
            <a:ext cx="1477630" cy="369332"/>
          </a:xfrm>
          <a:prstGeom prst="rect">
            <a:avLst/>
          </a:prstGeom>
          <a:noFill/>
        </p:spPr>
        <p:txBody>
          <a:bodyPr wrap="square" rtlCol="0">
            <a:spAutoFit/>
          </a:bodyPr>
          <a:lstStyle/>
          <a:p>
            <a:r>
              <a:rPr lang="en-SE" b="1" dirty="0"/>
              <a:t>Alignment</a:t>
            </a:r>
          </a:p>
        </p:txBody>
      </p:sp>
      <p:sp>
        <p:nvSpPr>
          <p:cNvPr id="4" name="TextBox 3">
            <a:extLst>
              <a:ext uri="{FF2B5EF4-FFF2-40B4-BE49-F238E27FC236}">
                <a16:creationId xmlns:a16="http://schemas.microsoft.com/office/drawing/2014/main" id="{6BF694B7-7922-6B3B-5684-9B3589C2049D}"/>
              </a:ext>
            </a:extLst>
          </p:cNvPr>
          <p:cNvSpPr txBox="1"/>
          <p:nvPr/>
        </p:nvSpPr>
        <p:spPr>
          <a:xfrm>
            <a:off x="2576945" y="4871539"/>
            <a:ext cx="1758212" cy="369332"/>
          </a:xfrm>
          <a:prstGeom prst="rect">
            <a:avLst/>
          </a:prstGeom>
          <a:noFill/>
        </p:spPr>
        <p:txBody>
          <a:bodyPr wrap="square" rtlCol="0">
            <a:spAutoFit/>
          </a:bodyPr>
          <a:lstStyle/>
          <a:p>
            <a:r>
              <a:rPr lang="en-SE" b="1" dirty="0"/>
              <a:t>Variant calling</a:t>
            </a:r>
          </a:p>
        </p:txBody>
      </p:sp>
      <p:sp>
        <p:nvSpPr>
          <p:cNvPr id="11" name="TextBox 8">
            <a:extLst>
              <a:ext uri="{FF2B5EF4-FFF2-40B4-BE49-F238E27FC236}">
                <a16:creationId xmlns:a16="http://schemas.microsoft.com/office/drawing/2014/main" id="{F0E2F29B-E32C-F8C0-71B2-9E5E2E70CE97}"/>
              </a:ext>
            </a:extLst>
          </p:cNvPr>
          <p:cNvSpPr txBox="1"/>
          <p:nvPr/>
        </p:nvSpPr>
        <p:spPr>
          <a:xfrm>
            <a:off x="7866500" y="3059668"/>
            <a:ext cx="963662" cy="369332"/>
          </a:xfrm>
          <a:prstGeom prst="rect">
            <a:avLst/>
          </a:prstGeom>
          <a:noFill/>
        </p:spPr>
        <p:txBody>
          <a:bodyPr wrap="none" rtlCol="0">
            <a:spAutoFit/>
          </a:bodyPr>
          <a:lstStyle/>
          <a:p>
            <a:r>
              <a:rPr lang="en-US" dirty="0"/>
              <a:t>SAM file</a:t>
            </a:r>
          </a:p>
        </p:txBody>
      </p:sp>
      <p:sp>
        <p:nvSpPr>
          <p:cNvPr id="12" name="Down Arrow 11">
            <a:extLst>
              <a:ext uri="{FF2B5EF4-FFF2-40B4-BE49-F238E27FC236}">
                <a16:creationId xmlns:a16="http://schemas.microsoft.com/office/drawing/2014/main" id="{BB1D1E72-28C2-D3F5-B728-CFFF8C3D7086}"/>
              </a:ext>
            </a:extLst>
          </p:cNvPr>
          <p:cNvSpPr/>
          <p:nvPr/>
        </p:nvSpPr>
        <p:spPr>
          <a:xfrm>
            <a:off x="8247165" y="3429000"/>
            <a:ext cx="45719" cy="539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9388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545556" y="2031313"/>
            <a:ext cx="8492558" cy="4461561"/>
          </a:xfrm>
        </p:spPr>
        <p:txBody>
          <a:bodyPr>
            <a:normAutofit/>
          </a:bodyPr>
          <a:lstStyle/>
          <a:p>
            <a:r>
              <a:rPr lang="en-US" sz="2400" dirty="0">
                <a:latin typeface="+mn-lt"/>
              </a:rPr>
              <a:t>Most large files we work with need indices</a:t>
            </a:r>
          </a:p>
          <a:p>
            <a:pPr lvl="1"/>
            <a:r>
              <a:rPr lang="en-US" sz="2000" dirty="0">
                <a:latin typeface="+mn-lt"/>
              </a:rPr>
              <a:t>reference genome (.</a:t>
            </a:r>
            <a:r>
              <a:rPr lang="en-US" sz="2000" b="1" dirty="0" err="1">
                <a:latin typeface="+mn-lt"/>
              </a:rPr>
              <a:t>fasta</a:t>
            </a:r>
            <a:r>
              <a:rPr lang="en-US" sz="2000" dirty="0">
                <a:latin typeface="+mn-lt"/>
              </a:rPr>
              <a:t>)</a:t>
            </a:r>
          </a:p>
          <a:p>
            <a:pPr lvl="1"/>
            <a:r>
              <a:rPr lang="en-US" sz="2000" dirty="0">
                <a:latin typeface="+mn-lt"/>
              </a:rPr>
              <a:t>aligned reads (.</a:t>
            </a:r>
            <a:r>
              <a:rPr lang="en-US" sz="2000" b="1" dirty="0">
                <a:latin typeface="+mn-lt"/>
              </a:rPr>
              <a:t>bam</a:t>
            </a:r>
            <a:r>
              <a:rPr lang="en-US" sz="2000" dirty="0">
                <a:latin typeface="+mn-lt"/>
              </a:rPr>
              <a:t>)</a:t>
            </a:r>
          </a:p>
          <a:p>
            <a:pPr lvl="1"/>
            <a:r>
              <a:rPr lang="en-US" sz="2000" dirty="0">
                <a:latin typeface="+mn-lt"/>
              </a:rPr>
              <a:t>Variants </a:t>
            </a:r>
            <a:r>
              <a:rPr lang="en-US" sz="2000" b="1" dirty="0">
                <a:latin typeface="+mn-lt"/>
              </a:rPr>
              <a:t>(.</a:t>
            </a:r>
            <a:r>
              <a:rPr lang="en-US" sz="2000" b="1" dirty="0" err="1">
                <a:latin typeface="+mn-lt"/>
              </a:rPr>
              <a:t>vcf</a:t>
            </a:r>
            <a:r>
              <a:rPr lang="en-US" sz="2000" dirty="0">
                <a:latin typeface="+mn-lt"/>
              </a:rPr>
              <a:t>)</a:t>
            </a:r>
          </a:p>
          <a:p>
            <a:r>
              <a:rPr lang="en-US" sz="2400" dirty="0">
                <a:latin typeface="+mn-lt"/>
              </a:rPr>
              <a:t>Allows efficient access to the large file</a:t>
            </a:r>
          </a:p>
          <a:p>
            <a:r>
              <a:rPr lang="en-US" sz="2400" dirty="0"/>
              <a:t>The index is stored in a file (or several files)</a:t>
            </a:r>
            <a:endParaRPr lang="en-US" sz="2400" dirty="0">
              <a:latin typeface="+mn-lt"/>
            </a:endParaRPr>
          </a:p>
          <a:p>
            <a:r>
              <a:rPr lang="en-US" sz="2400" dirty="0"/>
              <a:t>Different indices for different file types</a:t>
            </a:r>
          </a:p>
          <a:p>
            <a:pPr lvl="1"/>
            <a:r>
              <a:rPr lang="en-US" sz="2000" dirty="0"/>
              <a:t>.</a:t>
            </a:r>
            <a:r>
              <a:rPr lang="en-US" sz="2000" dirty="0" err="1"/>
              <a:t>fasta.fai</a:t>
            </a:r>
            <a:r>
              <a:rPr lang="en-US" sz="2000" dirty="0"/>
              <a:t>, .</a:t>
            </a:r>
            <a:r>
              <a:rPr lang="en-US" sz="2000" dirty="0" err="1"/>
              <a:t>bam.bai</a:t>
            </a:r>
            <a:r>
              <a:rPr lang="en-US" sz="2000" dirty="0"/>
              <a:t>, .</a:t>
            </a:r>
            <a:r>
              <a:rPr lang="en-US" sz="2000" dirty="0" err="1"/>
              <a:t>vcf.idx</a:t>
            </a:r>
            <a:r>
              <a:rPr lang="en-US" sz="2000" dirty="0"/>
              <a:t>, </a:t>
            </a:r>
            <a:r>
              <a:rPr lang="en-US" sz="2000" dirty="0" err="1"/>
              <a:t>etc</a:t>
            </a:r>
            <a:endParaRPr lang="en-US" sz="2000" dirty="0"/>
          </a:p>
          <a:p>
            <a:pPr lvl="1"/>
            <a:r>
              <a:rPr lang="en-US" sz="2000" dirty="0">
                <a:latin typeface="+mn-lt"/>
              </a:rPr>
              <a:t>BWA index </a:t>
            </a:r>
            <a:r>
              <a:rPr lang="en-GB" sz="2000" dirty="0">
                <a:latin typeface="+mn-lt"/>
              </a:rPr>
              <a:t>(several files)</a:t>
            </a:r>
          </a:p>
          <a:p>
            <a:pPr marL="0" indent="0">
              <a:buNone/>
            </a:pPr>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28</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60101-D677-C3F7-A905-A8046309660A}"/>
              </a:ext>
            </a:extLst>
          </p:cNvPr>
          <p:cNvSpPr>
            <a:spLocks noGrp="1"/>
          </p:cNvSpPr>
          <p:nvPr>
            <p:ph idx="1"/>
          </p:nvPr>
        </p:nvSpPr>
        <p:spPr>
          <a:xfrm>
            <a:off x="735806" y="1486801"/>
            <a:ext cx="11301413" cy="4690162"/>
          </a:xfrm>
        </p:spPr>
        <p:txBody>
          <a:bodyPr>
            <a:normAutofit/>
          </a:bodyPr>
          <a:lstStyle/>
          <a:p>
            <a:r>
              <a:rPr lang="en-SE" dirty="0">
                <a:latin typeface="+mn-lt"/>
              </a:rPr>
              <a:t>Tags that mark which sample and sequencing run each read comes from</a:t>
            </a:r>
          </a:p>
          <a:p>
            <a:pPr lvl="1"/>
            <a:r>
              <a:rPr lang="en-SE" dirty="0">
                <a:latin typeface="+mn-lt"/>
              </a:rPr>
              <a:t>RGID: unique identifier of sequencing run</a:t>
            </a:r>
          </a:p>
          <a:p>
            <a:pPr lvl="1"/>
            <a:r>
              <a:rPr lang="en-SE" dirty="0">
                <a:latin typeface="+mn-lt"/>
              </a:rPr>
              <a:t>RGSM: sample name used in the vcf file</a:t>
            </a:r>
          </a:p>
          <a:p>
            <a:pPr lvl="1"/>
            <a:r>
              <a:rPr lang="en-SE" dirty="0">
                <a:latin typeface="+mn-lt"/>
              </a:rPr>
              <a:t>RGLB – library id, used to get correct duplicate marking (for example)</a:t>
            </a:r>
          </a:p>
          <a:p>
            <a:pPr marL="457200" lvl="1" indent="0">
              <a:buNone/>
            </a:pPr>
            <a:endParaRPr lang="en-GB" dirty="0"/>
          </a:p>
          <a:p>
            <a:pPr marL="0" indent="0">
              <a:buNone/>
            </a:pPr>
            <a:endParaRPr lang="en-SE" dirty="0"/>
          </a:p>
        </p:txBody>
      </p:sp>
      <p:sp>
        <p:nvSpPr>
          <p:cNvPr id="3" name="Date Placeholder 2">
            <a:extLst>
              <a:ext uri="{FF2B5EF4-FFF2-40B4-BE49-F238E27FC236}">
                <a16:creationId xmlns:a16="http://schemas.microsoft.com/office/drawing/2014/main" id="{940D973C-C4F2-2FE0-58D9-37855484C8FB}"/>
              </a:ext>
            </a:extLst>
          </p:cNvPr>
          <p:cNvSpPr>
            <a:spLocks noGrp="1"/>
          </p:cNvSpPr>
          <p:nvPr>
            <p:ph type="dt" sz="half" idx="10"/>
          </p:nvPr>
        </p:nvSpPr>
        <p:spPr/>
        <p:txBody>
          <a:bodyPr/>
          <a:lstStyle/>
          <a:p>
            <a:fld id="{CDFC4D25-E039-42FB-9F83-88AA0D33893B}" type="datetime1">
              <a:rPr lang="sv-SE" smtClean="0"/>
              <a:t>2025-10-13</a:t>
            </a:fld>
            <a:endParaRPr lang="en-SE" dirty="0"/>
          </a:p>
        </p:txBody>
      </p:sp>
      <p:sp>
        <p:nvSpPr>
          <p:cNvPr id="4" name="Title 3">
            <a:extLst>
              <a:ext uri="{FF2B5EF4-FFF2-40B4-BE49-F238E27FC236}">
                <a16:creationId xmlns:a16="http://schemas.microsoft.com/office/drawing/2014/main" id="{C37C4FA2-FE44-0B78-7753-CB3452B8FEB3}"/>
              </a:ext>
            </a:extLst>
          </p:cNvPr>
          <p:cNvSpPr>
            <a:spLocks noGrp="1"/>
          </p:cNvSpPr>
          <p:nvPr>
            <p:ph type="title"/>
          </p:nvPr>
        </p:nvSpPr>
        <p:spPr/>
        <p:txBody>
          <a:bodyPr/>
          <a:lstStyle/>
          <a:p>
            <a:r>
              <a:rPr lang="en-SE" dirty="0"/>
              <a:t>ReadGroups</a:t>
            </a:r>
          </a:p>
        </p:txBody>
      </p:sp>
      <p:pic>
        <p:nvPicPr>
          <p:cNvPr id="6" name="Picture 5">
            <a:extLst>
              <a:ext uri="{FF2B5EF4-FFF2-40B4-BE49-F238E27FC236}">
                <a16:creationId xmlns:a16="http://schemas.microsoft.com/office/drawing/2014/main" id="{F2318FD8-838C-4BF8-454E-24D75519057C}"/>
              </a:ext>
            </a:extLst>
          </p:cNvPr>
          <p:cNvPicPr>
            <a:picLocks noChangeAspect="1"/>
          </p:cNvPicPr>
          <p:nvPr/>
        </p:nvPicPr>
        <p:blipFill>
          <a:blip r:embed="rId2"/>
          <a:stretch>
            <a:fillRect/>
          </a:stretch>
        </p:blipFill>
        <p:spPr>
          <a:xfrm>
            <a:off x="4314825" y="3530044"/>
            <a:ext cx="2269331" cy="1841155"/>
          </a:xfrm>
          <a:prstGeom prst="rect">
            <a:avLst/>
          </a:prstGeom>
        </p:spPr>
      </p:pic>
    </p:spTree>
    <p:extLst>
      <p:ext uri="{BB962C8B-B14F-4D97-AF65-F5344CB8AC3E}">
        <p14:creationId xmlns:p14="http://schemas.microsoft.com/office/powerpoint/2010/main" val="171153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5F9A60-8E3C-28F1-1E46-CFDF09BFA492}"/>
              </a:ext>
            </a:extLst>
          </p:cNvPr>
          <p:cNvSpPr>
            <a:spLocks noGrp="1"/>
          </p:cNvSpPr>
          <p:nvPr>
            <p:ph idx="1"/>
          </p:nvPr>
        </p:nvSpPr>
        <p:spPr>
          <a:xfrm>
            <a:off x="1091045" y="2033441"/>
            <a:ext cx="10262755" cy="4322909"/>
          </a:xfrm>
        </p:spPr>
        <p:txBody>
          <a:bodyPr>
            <a:normAutofit/>
          </a:bodyPr>
          <a:lstStyle/>
          <a:p>
            <a:r>
              <a:rPr lang="en-SE" sz="2000" dirty="0">
                <a:latin typeface="+mn-lt"/>
              </a:rPr>
              <a:t>Disease/trait associated variation, e.g.</a:t>
            </a:r>
          </a:p>
          <a:p>
            <a:pPr lvl="1"/>
            <a:r>
              <a:rPr lang="en-SE" sz="2000" dirty="0">
                <a:latin typeface="+mn-lt"/>
              </a:rPr>
              <a:t>Mendelian diseases/rare diseases</a:t>
            </a:r>
          </a:p>
          <a:p>
            <a:pPr lvl="1"/>
            <a:r>
              <a:rPr lang="en-SE" sz="2000" dirty="0">
                <a:latin typeface="+mn-lt"/>
              </a:rPr>
              <a:t>GWAS/complex diseases</a:t>
            </a:r>
          </a:p>
          <a:p>
            <a:pPr lvl="1"/>
            <a:r>
              <a:rPr lang="en-SE" sz="2000" dirty="0">
                <a:latin typeface="+mn-lt"/>
              </a:rPr>
              <a:t>Cancer (somatic variants)</a:t>
            </a:r>
          </a:p>
          <a:p>
            <a:pPr lvl="1"/>
            <a:r>
              <a:rPr lang="en-SE" sz="2000" dirty="0">
                <a:latin typeface="+mn-lt"/>
              </a:rPr>
              <a:t>Favorable traits (e.g. in plants)</a:t>
            </a:r>
          </a:p>
          <a:p>
            <a:r>
              <a:rPr lang="en-SE" sz="2000" dirty="0">
                <a:latin typeface="+mn-lt"/>
              </a:rPr>
              <a:t>Evolution/population genomics, e.g:</a:t>
            </a:r>
          </a:p>
          <a:p>
            <a:pPr lvl="1"/>
            <a:r>
              <a:rPr lang="en-SE" sz="2000" dirty="0">
                <a:latin typeface="+mn-lt"/>
              </a:rPr>
              <a:t>Ancestry, migration</a:t>
            </a:r>
          </a:p>
          <a:p>
            <a:pPr lvl="1"/>
            <a:r>
              <a:rPr lang="en-SE" sz="2000" dirty="0">
                <a:latin typeface="+mn-lt"/>
              </a:rPr>
              <a:t>Biodiversity, studies of endangered species</a:t>
            </a:r>
          </a:p>
        </p:txBody>
      </p:sp>
      <p:sp>
        <p:nvSpPr>
          <p:cNvPr id="3" name="Date Placeholder 2">
            <a:extLst>
              <a:ext uri="{FF2B5EF4-FFF2-40B4-BE49-F238E27FC236}">
                <a16:creationId xmlns:a16="http://schemas.microsoft.com/office/drawing/2014/main" id="{74BE10DF-2664-ED79-A90D-E6660BAA4B5F}"/>
              </a:ext>
            </a:extLst>
          </p:cNvPr>
          <p:cNvSpPr>
            <a:spLocks noGrp="1"/>
          </p:cNvSpPr>
          <p:nvPr>
            <p:ph type="dt" sz="half" idx="10"/>
          </p:nvPr>
        </p:nvSpPr>
        <p:spPr/>
        <p:txBody>
          <a:bodyPr/>
          <a:lstStyle/>
          <a:p>
            <a:fld id="{CDFC4D25-E039-42FB-9F83-88AA0D33893B}" type="datetime1">
              <a:rPr lang="sv-SE" smtClean="0"/>
              <a:t>2025-10-13</a:t>
            </a:fld>
            <a:endParaRPr lang="en-SE" dirty="0"/>
          </a:p>
        </p:txBody>
      </p:sp>
      <p:sp>
        <p:nvSpPr>
          <p:cNvPr id="4" name="Title 3">
            <a:extLst>
              <a:ext uri="{FF2B5EF4-FFF2-40B4-BE49-F238E27FC236}">
                <a16:creationId xmlns:a16="http://schemas.microsoft.com/office/drawing/2014/main" id="{AA91FCF3-5A55-4469-77D8-40C387F5FC70}"/>
              </a:ext>
            </a:extLst>
          </p:cNvPr>
          <p:cNvSpPr>
            <a:spLocks noGrp="1"/>
          </p:cNvSpPr>
          <p:nvPr>
            <p:ph type="title"/>
          </p:nvPr>
        </p:nvSpPr>
        <p:spPr/>
        <p:txBody>
          <a:bodyPr/>
          <a:lstStyle/>
          <a:p>
            <a:r>
              <a:rPr lang="en-SE" dirty="0"/>
              <a:t>Variant calling applications</a:t>
            </a:r>
          </a:p>
        </p:txBody>
      </p:sp>
      <p:pic>
        <p:nvPicPr>
          <p:cNvPr id="6" name="Picture 5">
            <a:extLst>
              <a:ext uri="{FF2B5EF4-FFF2-40B4-BE49-F238E27FC236}">
                <a16:creationId xmlns:a16="http://schemas.microsoft.com/office/drawing/2014/main" id="{ED0DDABE-4EF6-301E-8863-DAA74F349A84}"/>
              </a:ext>
            </a:extLst>
          </p:cNvPr>
          <p:cNvPicPr>
            <a:picLocks noChangeAspect="1"/>
          </p:cNvPicPr>
          <p:nvPr/>
        </p:nvPicPr>
        <p:blipFill>
          <a:blip r:embed="rId2"/>
          <a:stretch>
            <a:fillRect/>
          </a:stretch>
        </p:blipFill>
        <p:spPr>
          <a:xfrm>
            <a:off x="6222422" y="1706826"/>
            <a:ext cx="4656807" cy="1336777"/>
          </a:xfrm>
          <a:prstGeom prst="rect">
            <a:avLst/>
          </a:prstGeom>
        </p:spPr>
      </p:pic>
      <p:pic>
        <p:nvPicPr>
          <p:cNvPr id="7" name="Picture 6">
            <a:extLst>
              <a:ext uri="{FF2B5EF4-FFF2-40B4-BE49-F238E27FC236}">
                <a16:creationId xmlns:a16="http://schemas.microsoft.com/office/drawing/2014/main" id="{FBBC3E16-A1B0-7282-F5AD-1D60383FE968}"/>
              </a:ext>
            </a:extLst>
          </p:cNvPr>
          <p:cNvPicPr>
            <a:picLocks noChangeAspect="1"/>
          </p:cNvPicPr>
          <p:nvPr/>
        </p:nvPicPr>
        <p:blipFill>
          <a:blip r:embed="rId3"/>
          <a:stretch>
            <a:fillRect/>
          </a:stretch>
        </p:blipFill>
        <p:spPr>
          <a:xfrm>
            <a:off x="7617187" y="3462697"/>
            <a:ext cx="2415087" cy="2666500"/>
          </a:xfrm>
          <a:prstGeom prst="rect">
            <a:avLst/>
          </a:prstGeom>
        </p:spPr>
      </p:pic>
      <p:sp>
        <p:nvSpPr>
          <p:cNvPr id="9" name="TextBox 8">
            <a:extLst>
              <a:ext uri="{FF2B5EF4-FFF2-40B4-BE49-F238E27FC236}">
                <a16:creationId xmlns:a16="http://schemas.microsoft.com/office/drawing/2014/main" id="{51144ABE-4AD1-5C01-B41B-02F9003B032C}"/>
              </a:ext>
            </a:extLst>
          </p:cNvPr>
          <p:cNvSpPr txBox="1"/>
          <p:nvPr/>
        </p:nvSpPr>
        <p:spPr>
          <a:xfrm>
            <a:off x="6871063" y="1854926"/>
            <a:ext cx="2991394" cy="369332"/>
          </a:xfrm>
          <a:prstGeom prst="rect">
            <a:avLst/>
          </a:prstGeom>
          <a:noFill/>
        </p:spPr>
        <p:txBody>
          <a:bodyPr wrap="square" rtlCol="0">
            <a:spAutoFit/>
          </a:bodyPr>
          <a:lstStyle/>
          <a:p>
            <a:r>
              <a:rPr lang="en-SE" dirty="0"/>
              <a:t>GWAS/manhattan plot</a:t>
            </a:r>
          </a:p>
        </p:txBody>
      </p:sp>
      <p:sp>
        <p:nvSpPr>
          <p:cNvPr id="10" name="TextBox 9">
            <a:extLst>
              <a:ext uri="{FF2B5EF4-FFF2-40B4-BE49-F238E27FC236}">
                <a16:creationId xmlns:a16="http://schemas.microsoft.com/office/drawing/2014/main" id="{BC7352A5-5B5C-E3DE-1F1F-2A4CA80C312F}"/>
              </a:ext>
            </a:extLst>
          </p:cNvPr>
          <p:cNvSpPr txBox="1"/>
          <p:nvPr/>
        </p:nvSpPr>
        <p:spPr>
          <a:xfrm>
            <a:off x="8438606" y="3500845"/>
            <a:ext cx="1449977" cy="369332"/>
          </a:xfrm>
          <a:prstGeom prst="rect">
            <a:avLst/>
          </a:prstGeom>
          <a:noFill/>
        </p:spPr>
        <p:txBody>
          <a:bodyPr wrap="square" rtlCol="0">
            <a:spAutoFit/>
          </a:bodyPr>
          <a:lstStyle/>
          <a:p>
            <a:r>
              <a:rPr lang="en-SE" dirty="0"/>
              <a:t>PCA/Ancestry</a:t>
            </a:r>
          </a:p>
        </p:txBody>
      </p:sp>
    </p:spTree>
    <p:extLst>
      <p:ext uri="{BB962C8B-B14F-4D97-AF65-F5344CB8AC3E}">
        <p14:creationId xmlns:p14="http://schemas.microsoft.com/office/powerpoint/2010/main" val="401420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30</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Part2: Basic variant calling in cohort</a:t>
            </a:r>
          </a:p>
        </p:txBody>
      </p:sp>
      <p:pic>
        <p:nvPicPr>
          <p:cNvPr id="5" name="Picture 4">
            <a:extLst>
              <a:ext uri="{FF2B5EF4-FFF2-40B4-BE49-F238E27FC236}">
                <a16:creationId xmlns:a16="http://schemas.microsoft.com/office/drawing/2014/main" id="{E8289C9B-E354-8EE1-3339-FE70CB737108}"/>
              </a:ext>
            </a:extLst>
          </p:cNvPr>
          <p:cNvPicPr>
            <a:picLocks noChangeAspect="1"/>
          </p:cNvPicPr>
          <p:nvPr/>
        </p:nvPicPr>
        <p:blipFill>
          <a:blip r:embed="rId3"/>
          <a:stretch>
            <a:fillRect/>
          </a:stretch>
        </p:blipFill>
        <p:spPr>
          <a:xfrm>
            <a:off x="4100705" y="1507080"/>
            <a:ext cx="4319309" cy="5214395"/>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5" name="Picture 4">
            <a:extLst>
              <a:ext uri="{FF2B5EF4-FFF2-40B4-BE49-F238E27FC236}">
                <a16:creationId xmlns:a16="http://schemas.microsoft.com/office/drawing/2014/main" id="{E8289C9B-E354-8EE1-3339-FE70CB737108}"/>
              </a:ext>
            </a:extLst>
          </p:cNvPr>
          <p:cNvPicPr>
            <a:picLocks noChangeAspect="1"/>
          </p:cNvPicPr>
          <p:nvPr/>
        </p:nvPicPr>
        <p:blipFill>
          <a:blip r:embed="rId3"/>
          <a:stretch>
            <a:fillRect/>
          </a:stretch>
        </p:blipFill>
        <p:spPr>
          <a:xfrm>
            <a:off x="4100705" y="1507080"/>
            <a:ext cx="4319309" cy="5214395"/>
          </a:xfrm>
          <a:prstGeom prst="rect">
            <a:avLst/>
          </a:prstGeom>
        </p:spPr>
      </p:pic>
      <p:sp>
        <p:nvSpPr>
          <p:cNvPr id="3" name="Rectangle 2">
            <a:extLst>
              <a:ext uri="{FF2B5EF4-FFF2-40B4-BE49-F238E27FC236}">
                <a16:creationId xmlns:a16="http://schemas.microsoft.com/office/drawing/2014/main" id="{2E44CB34-ADE1-47F9-9F2D-4E977C11942C}"/>
              </a:ext>
            </a:extLst>
          </p:cNvPr>
          <p:cNvSpPr/>
          <p:nvPr/>
        </p:nvSpPr>
        <p:spPr>
          <a:xfrm>
            <a:off x="3346716" y="2835797"/>
            <a:ext cx="5827285" cy="720524"/>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n w="57150">
                <a:solidFill>
                  <a:srgbClr val="92D050"/>
                </a:solidFill>
              </a:ln>
            </a:endParaRPr>
          </a:p>
        </p:txBody>
      </p:sp>
      <p:sp>
        <p:nvSpPr>
          <p:cNvPr id="6" name="Rectangle 5">
            <a:extLst>
              <a:ext uri="{FF2B5EF4-FFF2-40B4-BE49-F238E27FC236}">
                <a16:creationId xmlns:a16="http://schemas.microsoft.com/office/drawing/2014/main" id="{838E9733-F7F8-2A90-12F9-767928CE66F5}"/>
              </a:ext>
            </a:extLst>
          </p:cNvPr>
          <p:cNvSpPr/>
          <p:nvPr/>
        </p:nvSpPr>
        <p:spPr>
          <a:xfrm>
            <a:off x="5139159" y="4778636"/>
            <a:ext cx="2210766" cy="1714238"/>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ln w="57150">
                <a:solidFill>
                  <a:srgbClr val="92D050"/>
                </a:solidFill>
              </a:ln>
            </a:endParaRPr>
          </a:p>
        </p:txBody>
      </p:sp>
      <p:sp>
        <p:nvSpPr>
          <p:cNvPr id="7" name="TextBox 6">
            <a:extLst>
              <a:ext uri="{FF2B5EF4-FFF2-40B4-BE49-F238E27FC236}">
                <a16:creationId xmlns:a16="http://schemas.microsoft.com/office/drawing/2014/main" id="{EC3356E7-966A-687F-400F-A1812DABF7F4}"/>
              </a:ext>
            </a:extLst>
          </p:cNvPr>
          <p:cNvSpPr txBox="1"/>
          <p:nvPr/>
        </p:nvSpPr>
        <p:spPr>
          <a:xfrm>
            <a:off x="1244271" y="3011393"/>
            <a:ext cx="1818409" cy="369332"/>
          </a:xfrm>
          <a:prstGeom prst="rect">
            <a:avLst/>
          </a:prstGeom>
          <a:noFill/>
        </p:spPr>
        <p:txBody>
          <a:bodyPr wrap="square" rtlCol="0">
            <a:spAutoFit/>
          </a:bodyPr>
          <a:lstStyle/>
          <a:p>
            <a:r>
              <a:rPr lang="en-SE" dirty="0"/>
              <a:t>Mark duplicates</a:t>
            </a:r>
          </a:p>
        </p:txBody>
      </p:sp>
      <p:sp>
        <p:nvSpPr>
          <p:cNvPr id="8" name="TextBox 7">
            <a:extLst>
              <a:ext uri="{FF2B5EF4-FFF2-40B4-BE49-F238E27FC236}">
                <a16:creationId xmlns:a16="http://schemas.microsoft.com/office/drawing/2014/main" id="{EAADC6DE-7EB0-988F-6807-CF299618C7AB}"/>
              </a:ext>
            </a:extLst>
          </p:cNvPr>
          <p:cNvSpPr txBox="1"/>
          <p:nvPr/>
        </p:nvSpPr>
        <p:spPr>
          <a:xfrm>
            <a:off x="2660072" y="5196864"/>
            <a:ext cx="1818409" cy="1200329"/>
          </a:xfrm>
          <a:prstGeom prst="rect">
            <a:avLst/>
          </a:prstGeom>
          <a:noFill/>
        </p:spPr>
        <p:txBody>
          <a:bodyPr wrap="square" rtlCol="0">
            <a:spAutoFit/>
          </a:bodyPr>
          <a:lstStyle/>
          <a:p>
            <a:r>
              <a:rPr lang="en-SE" dirty="0"/>
              <a:t>Joint genotyping</a:t>
            </a:r>
          </a:p>
          <a:p>
            <a:endParaRPr lang="en-SE" dirty="0"/>
          </a:p>
          <a:p>
            <a:endParaRPr lang="en-SE" dirty="0"/>
          </a:p>
          <a:p>
            <a:r>
              <a:rPr lang="en-GB" dirty="0"/>
              <a:t>V</a:t>
            </a:r>
            <a:r>
              <a:rPr lang="en-SE" dirty="0"/>
              <a:t>ariant filters</a:t>
            </a:r>
          </a:p>
        </p:txBody>
      </p:sp>
    </p:spTree>
    <p:extLst>
      <p:ext uri="{BB962C8B-B14F-4D97-AF65-F5344CB8AC3E}">
        <p14:creationId xmlns:p14="http://schemas.microsoft.com/office/powerpoint/2010/main" val="187764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5570652" y="1579034"/>
            <a:ext cx="6084698" cy="3909132"/>
          </a:xfrm>
          <a:prstGeom prst="rect">
            <a:avLst/>
          </a:prstGeom>
        </p:spPr>
      </p:pic>
      <p:sp>
        <p:nvSpPr>
          <p:cNvPr id="2" name="Content Placeholder 1"/>
          <p:cNvSpPr>
            <a:spLocks noGrp="1"/>
          </p:cNvSpPr>
          <p:nvPr>
            <p:ph idx="1"/>
          </p:nvPr>
        </p:nvSpPr>
        <p:spPr>
          <a:xfrm>
            <a:off x="838200" y="2007703"/>
            <a:ext cx="10515600" cy="4169259"/>
          </a:xfrm>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Can give false allelic ratios of variants</a:t>
            </a:r>
          </a:p>
          <a:p>
            <a:r>
              <a:rPr lang="en-US" dirty="0">
                <a:ea typeface="Monaco" charset="0"/>
                <a:cs typeface="Monaco" charset="0"/>
              </a:rPr>
              <a:t>Should often be removed/marked </a:t>
            </a:r>
          </a:p>
          <a:p>
            <a:pPr lvl="1"/>
            <a:r>
              <a:rPr lang="en-US" dirty="0">
                <a:ea typeface="Monaco" charset="0"/>
                <a:cs typeface="Monaco" charset="0"/>
              </a:rPr>
              <a:t>Picard </a:t>
            </a:r>
            <a:r>
              <a:rPr lang="en-US" dirty="0" err="1">
                <a:ea typeface="Monaco" charset="0"/>
                <a:cs typeface="Monaco" charset="0"/>
              </a:rPr>
              <a:t>MarkDuplicates</a:t>
            </a:r>
            <a:endParaRPr lang="en-US" dirty="0">
              <a:ea typeface="Monaco" charset="0"/>
              <a:cs typeface="Monaco" charset="0"/>
            </a:endParaRPr>
          </a:p>
          <a:p>
            <a:pPr lvl="1"/>
            <a:r>
              <a:rPr lang="en-US" dirty="0" err="1">
                <a:ea typeface="Monaco" charset="0"/>
                <a:cs typeface="Monaco" charset="0"/>
              </a:rPr>
              <a:t>Samtools</a:t>
            </a:r>
            <a:r>
              <a:rPr lang="en-US" dirty="0">
                <a:ea typeface="Monaco" charset="0"/>
                <a:cs typeface="Monaco" charset="0"/>
              </a:rPr>
              <a:t> </a:t>
            </a:r>
            <a:r>
              <a:rPr lang="en-US" dirty="0" err="1">
                <a:ea typeface="Monaco" charset="0"/>
                <a:cs typeface="Monaco" charset="0"/>
              </a:rPr>
              <a:t>dedup</a:t>
            </a:r>
            <a:endParaRPr lang="en-US" dirty="0">
              <a:ea typeface="Monaco" charset="0"/>
              <a:cs typeface="Monaco" charset="0"/>
            </a:endParaRP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2057399" y="464628"/>
            <a:ext cx="6912429" cy="5503466"/>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Variant filtration</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55024" y="1486801"/>
            <a:ext cx="10498776" cy="4690162"/>
          </a:xfrm>
        </p:spPr>
        <p:txBody>
          <a:bodyPr>
            <a:normAutofit/>
          </a:bodyPr>
          <a:lstStyle/>
          <a:p>
            <a:r>
              <a:rPr lang="en-GB" dirty="0">
                <a:latin typeface="+mn-lt"/>
              </a:rPr>
              <a:t>Variant calling with </a:t>
            </a:r>
            <a:r>
              <a:rPr lang="en-GB" dirty="0" err="1">
                <a:latin typeface="+mn-lt"/>
              </a:rPr>
              <a:t>HaplotypeCaller</a:t>
            </a:r>
            <a:r>
              <a:rPr lang="en-GB" dirty="0">
                <a:latin typeface="+mn-lt"/>
              </a:rPr>
              <a:t> is designed to be sensitive</a:t>
            </a:r>
          </a:p>
          <a:p>
            <a:pPr lvl="1"/>
            <a:r>
              <a:rPr lang="en-GB" dirty="0">
                <a:latin typeface="+mn-lt"/>
              </a:rPr>
              <a:t>Apply filters to limit false positives</a:t>
            </a:r>
          </a:p>
          <a:p>
            <a:pPr lvl="1"/>
            <a:r>
              <a:rPr lang="en-GB" dirty="0">
                <a:latin typeface="+mn-lt"/>
              </a:rPr>
              <a:t>Advanced filtration (VQSR) requires more data than we have here</a:t>
            </a:r>
          </a:p>
          <a:p>
            <a:pPr lvl="1"/>
            <a:r>
              <a:rPr lang="en-GB" dirty="0">
                <a:latin typeface="+mn-lt"/>
              </a:rPr>
              <a:t>Here:  “Hard filters”  - select </a:t>
            </a:r>
            <a:r>
              <a:rPr lang="en-GB" dirty="0" err="1">
                <a:latin typeface="+mn-lt"/>
              </a:rPr>
              <a:t>cutoffs</a:t>
            </a:r>
            <a:r>
              <a:rPr lang="en-GB" dirty="0">
                <a:latin typeface="+mn-lt"/>
              </a:rPr>
              <a:t> on e.g. quality or read coverage</a:t>
            </a:r>
          </a:p>
          <a:p>
            <a:pPr lvl="2"/>
            <a:r>
              <a:rPr lang="en-GB" dirty="0" err="1">
                <a:latin typeface="+mn-lt"/>
              </a:rPr>
              <a:t>Cutoffs</a:t>
            </a:r>
            <a:r>
              <a:rPr lang="en-GB" dirty="0">
                <a:latin typeface="+mn-lt"/>
              </a:rPr>
              <a:t> can be selected after viewing quality score distributions</a:t>
            </a:r>
          </a:p>
          <a:p>
            <a:pPr lvl="1"/>
            <a:endParaRPr lang="en-GB" dirty="0">
              <a:latin typeface="+mn-lt"/>
            </a:endParaRPr>
          </a:p>
          <a:p>
            <a:pPr marL="457200" lvl="1" indent="0">
              <a:buNone/>
            </a:pPr>
            <a:endParaRPr lang="en-US" dirty="0">
              <a:latin typeface="+mn-lt"/>
            </a:endParaRPr>
          </a:p>
        </p:txBody>
      </p:sp>
    </p:spTree>
    <p:extLst>
      <p:ext uri="{BB962C8B-B14F-4D97-AF65-F5344CB8AC3E}">
        <p14:creationId xmlns:p14="http://schemas.microsoft.com/office/powerpoint/2010/main" val="376947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Part3: Bash script for variant calling</a:t>
            </a:r>
          </a:p>
        </p:txBody>
      </p:sp>
      <p:pic>
        <p:nvPicPr>
          <p:cNvPr id="8" name="Picture 7">
            <a:extLst>
              <a:ext uri="{FF2B5EF4-FFF2-40B4-BE49-F238E27FC236}">
                <a16:creationId xmlns:a16="http://schemas.microsoft.com/office/drawing/2014/main" id="{0ED1C71E-480D-1092-AAFF-834709A40837}"/>
              </a:ext>
            </a:extLst>
          </p:cNvPr>
          <p:cNvPicPr>
            <a:picLocks noChangeAspect="1"/>
          </p:cNvPicPr>
          <p:nvPr/>
        </p:nvPicPr>
        <p:blipFill>
          <a:blip r:embed="rId2"/>
          <a:stretch>
            <a:fillRect/>
          </a:stretch>
        </p:blipFill>
        <p:spPr>
          <a:xfrm>
            <a:off x="2894205" y="1415626"/>
            <a:ext cx="6791401" cy="5077248"/>
          </a:xfrm>
          <a:prstGeom prst="rect">
            <a:avLst/>
          </a:prstGeom>
        </p:spPr>
      </p:pic>
    </p:spTree>
    <p:extLst>
      <p:ext uri="{BB962C8B-B14F-4D97-AF65-F5344CB8AC3E}">
        <p14:creationId xmlns:p14="http://schemas.microsoft.com/office/powerpoint/2010/main" val="131627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normAutofit/>
          </a:bodyPr>
          <a:lstStyle/>
          <a:p>
            <a:r>
              <a:rPr lang="en-GB" sz="2800" dirty="0"/>
              <a:t>Extra lab (Part4): 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766455" y="1329403"/>
            <a:ext cx="8385463" cy="5407346"/>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9140979" y="636741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
        <p:nvSpPr>
          <p:cNvPr id="5" name="Rubrik 1">
            <a:extLst>
              <a:ext uri="{FF2B5EF4-FFF2-40B4-BE49-F238E27FC236}">
                <a16:creationId xmlns:a16="http://schemas.microsoft.com/office/drawing/2014/main" id="{E439259E-D679-6E39-044E-278374CE1FD5}"/>
              </a:ext>
            </a:extLst>
          </p:cNvPr>
          <p:cNvSpPr>
            <a:spLocks noGrp="1"/>
          </p:cNvSpPr>
          <p:nvPr>
            <p:ph type="title"/>
          </p:nvPr>
        </p:nvSpPr>
        <p:spPr>
          <a:xfrm>
            <a:off x="2002601" y="374012"/>
            <a:ext cx="7913170" cy="830128"/>
          </a:xfrm>
        </p:spPr>
        <p:txBody>
          <a:bodyPr>
            <a:normAutofit/>
          </a:bodyPr>
          <a:lstStyle/>
          <a:p>
            <a:r>
              <a:rPr lang="en-GB" sz="2400" dirty="0"/>
              <a:t>GATK best practices for short variant discovery</a:t>
            </a:r>
          </a:p>
        </p:txBody>
      </p:sp>
    </p:spTree>
    <p:extLst>
      <p:ext uri="{BB962C8B-B14F-4D97-AF65-F5344CB8AC3E}">
        <p14:creationId xmlns:p14="http://schemas.microsoft.com/office/powerpoint/2010/main" val="1193552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a:t>
            </a:r>
            <a:br>
              <a:rPr lang="en-GB" sz="2800" dirty="0"/>
            </a:br>
            <a:r>
              <a:rPr lang="en-GB" sz="2800" dirty="0"/>
              <a:t>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156476" y="1974679"/>
            <a:ext cx="3509538" cy="1680324"/>
          </a:xfrm>
          <a:prstGeom prst="rect">
            <a:avLst/>
          </a:prstGeom>
        </p:spPr>
      </p:pic>
      <p:sp>
        <p:nvSpPr>
          <p:cNvPr id="5" name="TextBox 4"/>
          <p:cNvSpPr txBox="1"/>
          <p:nvPr/>
        </p:nvSpPr>
        <p:spPr>
          <a:xfrm>
            <a:off x="5225853" y="1870100"/>
            <a:ext cx="6540470" cy="2937984"/>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Human genome versions</a:t>
            </a:r>
          </a:p>
          <a:p>
            <a:pPr marL="285750" indent="-285750">
              <a:buFont typeface="Arial" panose="020B0604020202020204" pitchFamily="34" charset="0"/>
              <a:buChar char="•"/>
            </a:pPr>
            <a:r>
              <a:rPr lang="en-US" dirty="0">
                <a:cs typeface="Courier"/>
              </a:rPr>
              <a:t>GRCh37 (hg19): 250 gaps </a:t>
            </a:r>
          </a:p>
          <a:p>
            <a:pPr marL="285750" indent="-285750">
              <a:buFont typeface="Arial" panose="020B0604020202020204" pitchFamily="34" charset="0"/>
              <a:buChar char="•"/>
            </a:pPr>
            <a:r>
              <a:rPr lang="en-US" dirty="0">
                <a:cs typeface="Courier"/>
              </a:rPr>
              <a:t>GRCh38 (hg38) - 2013</a:t>
            </a:r>
          </a:p>
          <a:p>
            <a:pPr marL="285750" indent="-285750">
              <a:buFont typeface="Arial" panose="020B0604020202020204" pitchFamily="34" charset="0"/>
              <a:buChar char="•"/>
            </a:pPr>
            <a:r>
              <a:rPr lang="en-US" dirty="0">
                <a:cs typeface="Courier"/>
              </a:rPr>
              <a:t>T2T (“gapless”) - 2022</a:t>
            </a:r>
          </a:p>
          <a:p>
            <a:pPr marL="285750" indent="-285750">
              <a:buFont typeface="Arial" panose="020B0604020202020204" pitchFamily="34" charset="0"/>
              <a:buChar char="•"/>
            </a:pPr>
            <a:endParaRPr lang="en-US" dirty="0">
              <a:cs typeface="Courier"/>
            </a:endParaRPr>
          </a:p>
          <a:p>
            <a:endParaRPr lang="en-GB" sz="1846" dirty="0"/>
          </a:p>
          <a:p>
            <a:endParaRPr lang="en-GB" sz="1846" dirty="0"/>
          </a:p>
        </p:txBody>
      </p:sp>
      <p:sp>
        <p:nvSpPr>
          <p:cNvPr id="6" name="TextBox 5">
            <a:extLst>
              <a:ext uri="{FF2B5EF4-FFF2-40B4-BE49-F238E27FC236}">
                <a16:creationId xmlns:a16="http://schemas.microsoft.com/office/drawing/2014/main" id="{12B9BA30-B16F-A578-952B-6813F31A0D67}"/>
              </a:ext>
            </a:extLst>
          </p:cNvPr>
          <p:cNvSpPr txBox="1"/>
          <p:nvPr/>
        </p:nvSpPr>
        <p:spPr>
          <a:xfrm>
            <a:off x="876417" y="4472522"/>
            <a:ext cx="10050111" cy="2031325"/>
          </a:xfrm>
          <a:prstGeom prst="rect">
            <a:avLst/>
          </a:prstGeom>
          <a:noFill/>
        </p:spPr>
        <p:txBody>
          <a:bodyPr wrap="square">
            <a:spAutoFit/>
          </a:bodyPr>
          <a:lstStyle/>
          <a:p>
            <a:pPr marL="0" indent="0">
              <a:buNone/>
            </a:pPr>
            <a:r>
              <a:rPr lang="en-GB" sz="1800" dirty="0">
                <a:latin typeface="+mn-lt"/>
              </a:rPr>
              <a:t>The reference genome sequence is used as input in many bioinformatics applications for NGS data</a:t>
            </a:r>
          </a:p>
          <a:p>
            <a:pPr marL="0" indent="0">
              <a:buNone/>
            </a:pPr>
            <a:endParaRPr lang="en-GB" dirty="0"/>
          </a:p>
          <a:p>
            <a:r>
              <a:rPr lang="en-US" dirty="0">
                <a:cs typeface="Courier"/>
              </a:rPr>
              <a:t>Some annotations may only be available for specific versions, so it is not always best to use the latest version. An older version may also be used to ensure compatibility with previous studies.</a:t>
            </a:r>
          </a:p>
          <a:p>
            <a:pPr marL="0" indent="0">
              <a:buNone/>
            </a:pPr>
            <a:endParaRPr lang="en-GB" sz="1800" dirty="0">
              <a:latin typeface="+mn-lt"/>
            </a:endParaRPr>
          </a:p>
          <a:p>
            <a:pPr marL="0" indent="0">
              <a:buNone/>
            </a:pPr>
            <a:r>
              <a:rPr lang="en-GB" sz="1800" dirty="0">
                <a:latin typeface="+mn-lt"/>
              </a:rPr>
              <a:t>You </a:t>
            </a:r>
            <a:r>
              <a:rPr lang="en-GB" sz="1800" b="1" dirty="0">
                <a:latin typeface="+mn-lt"/>
              </a:rPr>
              <a:t>must keep track of which </a:t>
            </a:r>
            <a:r>
              <a:rPr lang="en-GB" sz="1800" b="1" i="1" dirty="0">
                <a:latin typeface="+mn-lt"/>
              </a:rPr>
              <a:t>version</a:t>
            </a:r>
            <a:r>
              <a:rPr lang="en-GB" sz="1800" b="1" dirty="0">
                <a:latin typeface="+mn-lt"/>
              </a:rPr>
              <a:t> </a:t>
            </a:r>
            <a:r>
              <a:rPr lang="en-GB" sz="1800" dirty="0">
                <a:latin typeface="+mn-lt"/>
              </a:rPr>
              <a:t>of the reference genome your data was mapped to - the same version must be used in all downstream analyses</a:t>
            </a:r>
          </a:p>
        </p:txBody>
      </p:sp>
    </p:spTree>
    <p:extLst>
      <p:ext uri="{BB962C8B-B14F-4D97-AF65-F5344CB8AC3E}">
        <p14:creationId xmlns:p14="http://schemas.microsoft.com/office/powerpoint/2010/main" val="4141839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199" y="1486801"/>
            <a:ext cx="10775731" cy="4690162"/>
          </a:xfrm>
        </p:spPr>
        <p:txBody>
          <a:bodyPr/>
          <a:lstStyle/>
          <a:p>
            <a:pPr marL="457200" indent="-457200">
              <a:buFont typeface="+mj-lt"/>
              <a:buAutoNum type="arabicPeriod"/>
            </a:pPr>
            <a:r>
              <a:rPr lang="en-US" sz="2400" dirty="0"/>
              <a:t>During base calling, the sequencer estimates a quality score for each base. These are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base quality score estimation can occur</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biases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sz="3200" dirty="0"/>
              <a:t>Filter variants</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lvl="1"/>
            <a:r>
              <a:rPr lang="en-GB" dirty="0"/>
              <a:t>Machine learning algorithm trained to recognise ”likely false” variants</a:t>
            </a:r>
          </a:p>
          <a:p>
            <a:pPr lvl="1"/>
            <a:r>
              <a:rPr lang="en-GB" dirty="0"/>
              <a:t>For large data sets ( &gt;1 WGS or &gt;30WES samples) - </a:t>
            </a:r>
            <a:r>
              <a:rPr lang="en-GB" b="1" dirty="0"/>
              <a:t>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Filters on information in the VCF file using set </a:t>
            </a:r>
            <a:r>
              <a:rPr lang="en-GB" dirty="0" err="1"/>
              <a:t>cutoffs</a:t>
            </a:r>
            <a:endParaRPr lang="en-GB" dirty="0"/>
          </a:p>
          <a:p>
            <a:pPr marL="457200" lvl="1" indent="0">
              <a:buNone/>
            </a:pPr>
            <a:r>
              <a:rPr lang="en-GB" dirty="0"/>
              <a:t>For example:</a:t>
            </a:r>
            <a:r>
              <a:rPr lang="en-US" sz="1600" dirty="0"/>
              <a:t> </a:t>
            </a:r>
            <a:r>
              <a:rPr lang="en-US" dirty="0"/>
              <a:t>Flag variants with ”QD &lt; 2.0”</a:t>
            </a:r>
            <a:endParaRPr lang="en-GB" dirty="0"/>
          </a:p>
        </p:txBody>
      </p:sp>
    </p:spTree>
    <p:extLst>
      <p:ext uri="{BB962C8B-B14F-4D97-AF65-F5344CB8AC3E}">
        <p14:creationId xmlns:p14="http://schemas.microsoft.com/office/powerpoint/2010/main" val="123681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62060" y="2832500"/>
            <a:ext cx="7971770" cy="350919"/>
          </a:xfrm>
          <a:prstGeom prst="rect">
            <a:avLst/>
          </a:prstGeom>
          <a:noFill/>
        </p:spPr>
        <p:txBody>
          <a:bodyPr wrap="none" lIns="80187" tIns="40095" rIns="80187" bIns="40095" rtlCol="0">
            <a:spAutoFit/>
          </a:bodyPr>
          <a:lstStyle/>
          <a:p>
            <a:r>
              <a:rPr lang="en-US" sz="1754" dirty="0">
                <a:latin typeface="Courier New"/>
                <a:cs typeface="Courier New"/>
              </a:rPr>
              <a: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5240597" y="314949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Box 2">
            <a:extLst>
              <a:ext uri="{FF2B5EF4-FFF2-40B4-BE49-F238E27FC236}">
                <a16:creationId xmlns:a16="http://schemas.microsoft.com/office/drawing/2014/main" id="{B1AF0B29-B59D-0FC3-A077-BE5498EBFB77}"/>
              </a:ext>
            </a:extLst>
          </p:cNvPr>
          <p:cNvSpPr txBox="1"/>
          <p:nvPr/>
        </p:nvSpPr>
        <p:spPr>
          <a:xfrm>
            <a:off x="207148" y="2837755"/>
            <a:ext cx="1414013" cy="350919"/>
          </a:xfrm>
          <a:prstGeom prst="rect">
            <a:avLst/>
          </a:prstGeom>
          <a:noFill/>
        </p:spPr>
        <p:txBody>
          <a:bodyPr wrap="square" lIns="80187" tIns="40095" rIns="80187" bIns="40095" rtlCol="0">
            <a:spAutoFit/>
          </a:bodyPr>
          <a:lstStyle/>
          <a:p>
            <a:r>
              <a:rPr lang="en-US" sz="1754" b="1" dirty="0">
                <a:latin typeface="Courier New"/>
                <a:cs typeface="Courier New"/>
              </a:rPr>
              <a:t>REFERENCE</a:t>
            </a:r>
          </a:p>
        </p:txBody>
      </p:sp>
      <p:sp>
        <p:nvSpPr>
          <p:cNvPr id="6" name="TextBox 5">
            <a:extLst>
              <a:ext uri="{FF2B5EF4-FFF2-40B4-BE49-F238E27FC236}">
                <a16:creationId xmlns:a16="http://schemas.microsoft.com/office/drawing/2014/main" id="{E0229BBE-17C7-6005-D44D-78A3B634FBC1}"/>
              </a:ext>
            </a:extLst>
          </p:cNvPr>
          <p:cNvSpPr txBox="1"/>
          <p:nvPr/>
        </p:nvSpPr>
        <p:spPr>
          <a:xfrm>
            <a:off x="196638" y="3199184"/>
            <a:ext cx="2609624" cy="350919"/>
          </a:xfrm>
          <a:prstGeom prst="rect">
            <a:avLst/>
          </a:prstGeom>
          <a:noFill/>
        </p:spPr>
        <p:txBody>
          <a:bodyPr wrap="square" lIns="80187" tIns="40095" rIns="80187" bIns="40095" rtlCol="0">
            <a:spAutoFit/>
          </a:bodyPr>
          <a:lstStyle/>
          <a:p>
            <a:r>
              <a:rPr lang="en-US" sz="1754" b="1" dirty="0">
                <a:latin typeface="Courier New"/>
                <a:cs typeface="Courier New"/>
              </a:rPr>
              <a:t>SEQUENCING READ</a:t>
            </a:r>
          </a:p>
        </p:txBody>
      </p:sp>
    </p:spTree>
    <p:extLst>
      <p:ext uri="{BB962C8B-B14F-4D97-AF65-F5344CB8AC3E}">
        <p14:creationId xmlns:p14="http://schemas.microsoft.com/office/powerpoint/2010/main" val="297192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3946775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Alignment tools</a:t>
            </a:r>
          </a:p>
        </p:txBody>
      </p:sp>
      <p:sp>
        <p:nvSpPr>
          <p:cNvPr id="6" name="textruta 5">
            <a:extLst>
              <a:ext uri="{FF2B5EF4-FFF2-40B4-BE49-F238E27FC236}">
                <a16:creationId xmlns:a16="http://schemas.microsoft.com/office/drawing/2014/main" id="{4B680BF4-7323-614F-837E-B025777C4CE1}"/>
              </a:ext>
            </a:extLst>
          </p:cNvPr>
          <p:cNvSpPr txBox="1"/>
          <p:nvPr/>
        </p:nvSpPr>
        <p:spPr>
          <a:xfrm>
            <a:off x="8237306" y="572155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grpSp>
        <p:nvGrpSpPr>
          <p:cNvPr id="7" name="Group 6">
            <a:extLst>
              <a:ext uri="{FF2B5EF4-FFF2-40B4-BE49-F238E27FC236}">
                <a16:creationId xmlns:a16="http://schemas.microsoft.com/office/drawing/2014/main" id="{7ADEE17F-DDDF-4C24-598C-EA537D2B31DB}"/>
              </a:ext>
            </a:extLst>
          </p:cNvPr>
          <p:cNvGrpSpPr/>
          <p:nvPr/>
        </p:nvGrpSpPr>
        <p:grpSpPr>
          <a:xfrm>
            <a:off x="7892487" y="1794555"/>
            <a:ext cx="3461313" cy="3858915"/>
            <a:chOff x="6771791" y="2843562"/>
            <a:chExt cx="3461313" cy="3858915"/>
          </a:xfrm>
        </p:grpSpPr>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grpSp>
      <p:sp>
        <p:nvSpPr>
          <p:cNvPr id="4" name="Content Placeholder 3">
            <a:extLst>
              <a:ext uri="{FF2B5EF4-FFF2-40B4-BE49-F238E27FC236}">
                <a16:creationId xmlns:a16="http://schemas.microsoft.com/office/drawing/2014/main" id="{9CF481EB-FF34-6877-5CC1-32C2AF55CD4B}"/>
              </a:ext>
            </a:extLst>
          </p:cNvPr>
          <p:cNvSpPr>
            <a:spLocks noGrp="1"/>
          </p:cNvSpPr>
          <p:nvPr>
            <p:ph idx="1"/>
          </p:nvPr>
        </p:nvSpPr>
        <p:spPr>
          <a:xfrm>
            <a:off x="838200" y="1794555"/>
            <a:ext cx="6106610" cy="4591230"/>
          </a:xfrm>
        </p:spPr>
        <p:txBody>
          <a:bodyPr/>
          <a:lstStyle/>
          <a:p>
            <a:r>
              <a:rPr lang="en-GB" sz="2800" dirty="0">
                <a:latin typeface="+mn-lt"/>
              </a:rPr>
              <a:t>Short reads (often Illumina)</a:t>
            </a:r>
          </a:p>
          <a:p>
            <a:pPr lvl="1"/>
            <a:r>
              <a:rPr lang="en-GB" dirty="0">
                <a:latin typeface="+mn-lt"/>
              </a:rPr>
              <a:t>BWA (Burrows-Wheeler Aligner)</a:t>
            </a:r>
          </a:p>
          <a:p>
            <a:pPr lvl="1"/>
            <a:r>
              <a:rPr lang="en-GB" dirty="0">
                <a:latin typeface="+mn-lt"/>
              </a:rPr>
              <a:t>Bowtie2</a:t>
            </a:r>
          </a:p>
          <a:p>
            <a:pPr lvl="1"/>
            <a:endParaRPr lang="en-GB" dirty="0">
              <a:latin typeface="+mn-lt"/>
            </a:endParaRPr>
          </a:p>
          <a:p>
            <a:r>
              <a:rPr lang="en-GB" dirty="0">
                <a:solidFill>
                  <a:schemeClr val="tx1"/>
                </a:solidFill>
                <a:latin typeface="+mn-lt"/>
              </a:rPr>
              <a:t>Long reads (e.g. PacBio, Nanopore)</a:t>
            </a:r>
          </a:p>
          <a:p>
            <a:pPr lvl="1"/>
            <a:r>
              <a:rPr lang="en-GB" dirty="0">
                <a:solidFill>
                  <a:schemeClr val="tx1"/>
                </a:solidFill>
                <a:latin typeface="+mn-lt"/>
              </a:rPr>
              <a:t>minimap2</a:t>
            </a:r>
          </a:p>
          <a:p>
            <a:endParaRPr lang="en-SE" dirty="0"/>
          </a:p>
        </p:txBody>
      </p:sp>
    </p:spTree>
    <p:extLst>
      <p:ext uri="{BB962C8B-B14F-4D97-AF65-F5344CB8AC3E}">
        <p14:creationId xmlns:p14="http://schemas.microsoft.com/office/powerpoint/2010/main" val="283574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1761885" y="5636441"/>
            <a:ext cx="2752963" cy="58477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sz="1400" dirty="0"/>
              <a:t>(</a:t>
            </a:r>
            <a:r>
              <a:rPr lang="sv-SE" sz="1400" dirty="0" err="1"/>
              <a:t>usually</a:t>
            </a:r>
            <a:r>
              <a:rPr lang="sv-SE" sz="1400" dirty="0"/>
              <a:t> </a:t>
            </a:r>
            <a:r>
              <a:rPr lang="sv-SE" sz="1400" dirty="0" err="1"/>
              <a:t>more</a:t>
            </a:r>
            <a:r>
              <a:rPr lang="sv-SE" sz="1400" dirty="0"/>
              <a:t> </a:t>
            </a:r>
            <a:r>
              <a:rPr lang="sv-SE" sz="1400" dirty="0" err="1"/>
              <a:t>complicated</a:t>
            </a:r>
            <a:r>
              <a:rPr lang="sv-SE" sz="1400"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5320" y="1944001"/>
            <a:ext cx="10515600" cy="3670987"/>
          </a:xfrm>
        </p:spPr>
        <p:txBody>
          <a:bodyPr>
            <a:normAutofit lnSpcReduction="10000"/>
          </a:bodyPr>
          <a:lstStyle/>
          <a:p>
            <a:pPr marL="0" lvl="1" indent="0" algn="ctr">
              <a:buNone/>
            </a:pPr>
            <a:r>
              <a:rPr lang="en-US" dirty="0">
                <a:solidFill>
                  <a:srgbClr val="00B050"/>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a:t>
            </a: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a:t>
            </a:r>
          </a:p>
        </p:txBody>
      </p:sp>
    </p:spTree>
    <p:extLst>
      <p:ext uri="{BB962C8B-B14F-4D97-AF65-F5344CB8AC3E}">
        <p14:creationId xmlns:p14="http://schemas.microsoft.com/office/powerpoint/2010/main" val="2217043449"/>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14996</TotalTime>
  <Words>4708</Words>
  <Application>Microsoft Macintosh PowerPoint</Application>
  <PresentationFormat>Widescreen</PresentationFormat>
  <Paragraphs>441</Paragraphs>
  <Slides>42</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Calibri Light</vt:lpstr>
      <vt:lpstr>Courier</vt:lpstr>
      <vt:lpstr>Courier New</vt:lpstr>
      <vt:lpstr>Helvetica</vt:lpstr>
      <vt:lpstr>Wingdings</vt:lpstr>
      <vt:lpstr>SciLifeLab PPT_light</vt:lpstr>
      <vt:lpstr>SciLifeLab PPT_dark</vt:lpstr>
      <vt:lpstr>Variant calling</vt:lpstr>
      <vt:lpstr>Genetic variation</vt:lpstr>
      <vt:lpstr>Variant calling applications</vt:lpstr>
      <vt:lpstr>The reference genome</vt:lpstr>
      <vt:lpstr>Alignment</vt:lpstr>
      <vt:lpstr>Alignment</vt:lpstr>
      <vt:lpstr>Alignment tools</vt:lpstr>
      <vt:lpstr>Output from mapping - Sam format</vt:lpstr>
      <vt:lpstr>Detecting variants</vt:lpstr>
      <vt:lpstr>Variants in genome viewer</vt:lpstr>
      <vt:lpstr>Reference- and alternative alleles</vt:lpstr>
      <vt:lpstr>Variant Call Format (VCF)</vt:lpstr>
      <vt:lpstr>Variant Call Format (VCF)</vt:lpstr>
      <vt:lpstr>Multi-sample VCF</vt:lpstr>
      <vt:lpstr>GVCF Files</vt:lpstr>
      <vt:lpstr>Variant callers</vt:lpstr>
      <vt:lpstr>Variant filtration</vt:lpstr>
      <vt:lpstr>Workflows</vt:lpstr>
      <vt:lpstr>Workflow conventions</vt:lpstr>
      <vt:lpstr>Example: Basic workflow, one sample</vt:lpstr>
      <vt:lpstr>Refined workflow:  GATK’s best practices workflow for germline short variant discovery  </vt:lpstr>
      <vt:lpstr>Nf-core variant calling workflow: Sarek</vt:lpstr>
      <vt:lpstr>Overview of lab</vt:lpstr>
      <vt:lpstr>Data</vt:lpstr>
      <vt:lpstr>The Lactase enzyme </vt:lpstr>
      <vt:lpstr>The Lactase enzyme </vt:lpstr>
      <vt:lpstr>Part1: Basic Variant Calling in one sample</vt:lpstr>
      <vt:lpstr>File indices</vt:lpstr>
      <vt:lpstr>ReadGroups</vt:lpstr>
      <vt:lpstr>Part2: Basic variant calling in cohort</vt:lpstr>
      <vt:lpstr>Basic variant calling in cohort</vt:lpstr>
      <vt:lpstr>Duplicate reads</vt:lpstr>
      <vt:lpstr>PowerPoint Presentation</vt:lpstr>
      <vt:lpstr>Variant filtration</vt:lpstr>
      <vt:lpstr>Part3: Bash script for variant calling</vt:lpstr>
      <vt:lpstr>Extra lab (Part4): GATK’s best practises</vt:lpstr>
      <vt:lpstr>GATK best practices for short variant discovery</vt:lpstr>
      <vt:lpstr>GATK’s best practices workflow  for germline short variant discovery  </vt:lpstr>
      <vt:lpstr>Base Quality Score Recalibration (BQSR)</vt:lpstr>
      <vt:lpstr>Base Quality Score Recalibration (BQSR)</vt:lpstr>
      <vt:lpstr>Filter variants</vt:lpstr>
      <vt:lpstr>Filter variants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Diana</cp:lastModifiedBy>
  <cp:revision>113</cp:revision>
  <dcterms:created xsi:type="dcterms:W3CDTF">2022-03-23T14:21:08Z</dcterms:created>
  <dcterms:modified xsi:type="dcterms:W3CDTF">2025-10-13T11:05:11Z</dcterms:modified>
</cp:coreProperties>
</file>